
<file path=[Content_Types].xml><?xml version="1.0" encoding="utf-8"?>
<Types xmlns="http://schemas.openxmlformats.org/package/2006/content-types">
  <Default Extension="bin" ContentType="application/vnd.openxmlformats-officedocument.oleObject"/>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75" r:id="rId4"/>
    <p:sldId id="282" r:id="rId5"/>
    <p:sldId id="277" r:id="rId6"/>
    <p:sldId id="272" r:id="rId7"/>
    <p:sldId id="281" r:id="rId8"/>
    <p:sldId id="279" r:id="rId9"/>
    <p:sldId id="280" r:id="rId10"/>
    <p:sldId id="270" r:id="rId11"/>
    <p:sldId id="271" r:id="rId12"/>
    <p:sldId id="27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C"/>
    <a:srgbClr val="FEB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420" y="8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B03B0CF-0707-4200-9A7C-120A76066F0C}" type="datetimeFigureOut">
              <a:rPr lang="en-US" smtClean="0"/>
              <a:t>3/31/2021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6807DA2-CD1C-4FCB-8352-3C4CCE72C0F6}" type="slidenum">
              <a:rPr lang="en-US" smtClean="0"/>
              <a:t>‹#›</a:t>
            </a:fld>
            <a:endParaRPr lang="en-US" dirty="0"/>
          </a:p>
        </p:txBody>
      </p:sp>
    </p:spTree>
    <p:extLst>
      <p:ext uri="{BB962C8B-B14F-4D97-AF65-F5344CB8AC3E}">
        <p14:creationId xmlns:p14="http://schemas.microsoft.com/office/powerpoint/2010/main" val="3246011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07DA2-CD1C-4FCB-8352-3C4CCE72C0F6}" type="slidenum">
              <a:rPr lang="en-US" smtClean="0"/>
              <a:t>1</a:t>
            </a:fld>
            <a:endParaRPr lang="en-US" dirty="0"/>
          </a:p>
        </p:txBody>
      </p:sp>
    </p:spTree>
    <p:extLst>
      <p:ext uri="{BB962C8B-B14F-4D97-AF65-F5344CB8AC3E}">
        <p14:creationId xmlns:p14="http://schemas.microsoft.com/office/powerpoint/2010/main" val="207980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07DA2-CD1C-4FCB-8352-3C4CCE72C0F6}" type="slidenum">
              <a:rPr lang="en-US" smtClean="0"/>
              <a:t>2</a:t>
            </a:fld>
            <a:endParaRPr lang="en-US" dirty="0"/>
          </a:p>
        </p:txBody>
      </p:sp>
    </p:spTree>
    <p:extLst>
      <p:ext uri="{BB962C8B-B14F-4D97-AF65-F5344CB8AC3E}">
        <p14:creationId xmlns:p14="http://schemas.microsoft.com/office/powerpoint/2010/main" val="260939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07DA2-CD1C-4FCB-8352-3C4CCE72C0F6}" type="slidenum">
              <a:rPr lang="en-US" smtClean="0"/>
              <a:t>3</a:t>
            </a:fld>
            <a:endParaRPr lang="en-US" dirty="0"/>
          </a:p>
        </p:txBody>
      </p:sp>
    </p:spTree>
    <p:extLst>
      <p:ext uri="{BB962C8B-B14F-4D97-AF65-F5344CB8AC3E}">
        <p14:creationId xmlns:p14="http://schemas.microsoft.com/office/powerpoint/2010/main" val="260453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07DA2-CD1C-4FCB-8352-3C4CCE72C0F6}" type="slidenum">
              <a:rPr lang="en-US" smtClean="0"/>
              <a:t>4</a:t>
            </a:fld>
            <a:endParaRPr lang="en-US" dirty="0"/>
          </a:p>
        </p:txBody>
      </p:sp>
    </p:spTree>
    <p:extLst>
      <p:ext uri="{BB962C8B-B14F-4D97-AF65-F5344CB8AC3E}">
        <p14:creationId xmlns:p14="http://schemas.microsoft.com/office/powerpoint/2010/main" val="255243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07DA2-CD1C-4FCB-8352-3C4CCE72C0F6}" type="slidenum">
              <a:rPr lang="en-US" smtClean="0"/>
              <a:t>5</a:t>
            </a:fld>
            <a:endParaRPr lang="en-US" dirty="0"/>
          </a:p>
        </p:txBody>
      </p:sp>
    </p:spTree>
    <p:extLst>
      <p:ext uri="{BB962C8B-B14F-4D97-AF65-F5344CB8AC3E}">
        <p14:creationId xmlns:p14="http://schemas.microsoft.com/office/powerpoint/2010/main" val="193744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07DA2-CD1C-4FCB-8352-3C4CCE72C0F6}" type="slidenum">
              <a:rPr lang="en-US" smtClean="0"/>
              <a:t>6</a:t>
            </a:fld>
            <a:endParaRPr lang="en-US" dirty="0"/>
          </a:p>
        </p:txBody>
      </p:sp>
    </p:spTree>
    <p:extLst>
      <p:ext uri="{BB962C8B-B14F-4D97-AF65-F5344CB8AC3E}">
        <p14:creationId xmlns:p14="http://schemas.microsoft.com/office/powerpoint/2010/main" val="6934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07DA2-CD1C-4FCB-8352-3C4CCE72C0F6}" type="slidenum">
              <a:rPr lang="en-US" smtClean="0"/>
              <a:t>7</a:t>
            </a:fld>
            <a:endParaRPr lang="en-US" dirty="0"/>
          </a:p>
        </p:txBody>
      </p:sp>
    </p:spTree>
    <p:extLst>
      <p:ext uri="{BB962C8B-B14F-4D97-AF65-F5344CB8AC3E}">
        <p14:creationId xmlns:p14="http://schemas.microsoft.com/office/powerpoint/2010/main" val="168343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07DA2-CD1C-4FCB-8352-3C4CCE72C0F6}" type="slidenum">
              <a:rPr lang="en-US" smtClean="0"/>
              <a:t>8</a:t>
            </a:fld>
            <a:endParaRPr lang="en-US" dirty="0"/>
          </a:p>
        </p:txBody>
      </p:sp>
    </p:spTree>
    <p:extLst>
      <p:ext uri="{BB962C8B-B14F-4D97-AF65-F5344CB8AC3E}">
        <p14:creationId xmlns:p14="http://schemas.microsoft.com/office/powerpoint/2010/main" val="397383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07DA2-CD1C-4FCB-8352-3C4CCE72C0F6}" type="slidenum">
              <a:rPr lang="en-US" smtClean="0"/>
              <a:t>9</a:t>
            </a:fld>
            <a:endParaRPr lang="en-US" dirty="0"/>
          </a:p>
        </p:txBody>
      </p:sp>
    </p:spTree>
    <p:extLst>
      <p:ext uri="{BB962C8B-B14F-4D97-AF65-F5344CB8AC3E}">
        <p14:creationId xmlns:p14="http://schemas.microsoft.com/office/powerpoint/2010/main" val="192122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D5A5FA-1907-4630-9BD8-C8B22C4956CD}"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205832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CC5E9-9450-405C-8856-02DC66CA76F2}"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24455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0082A-3731-4811-9DB7-A34E43322357}"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202832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6CF7A-1A57-47E4-BC45-BE22F1CDBD53}"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120827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ED12EF-0974-42EC-AC55-0A0BD68B1EAF}" type="datetime1">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322857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551F47-4EB0-4EDC-B04A-638C034BCD68}" type="datetime1">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350690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62D469-70B2-4D16-A296-8F72D9CEBCBE}" type="datetime1">
              <a:rPr lang="en-US" smtClean="0"/>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4538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DB33F1-87D5-4880-827A-FCED242A4256}" type="datetime1">
              <a:rPr lang="en-US" smtClean="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16934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3E33F-FAC5-484C-A72F-67CF4910B0B4}" type="datetime1">
              <a:rPr lang="en-US" smtClean="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346380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61187-5257-4959-9E9A-CFB024158E21}" type="datetime1">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221938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D04DA-9665-4186-891B-CEF024D38FE2}" type="datetime1">
              <a:rPr lang="en-US" smtClean="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4E33C0-6818-4DC0-8794-12D48187BCBD}" type="slidenum">
              <a:rPr lang="en-US" smtClean="0"/>
              <a:t>‹#›</a:t>
            </a:fld>
            <a:endParaRPr lang="en-US" dirty="0"/>
          </a:p>
        </p:txBody>
      </p:sp>
    </p:spTree>
    <p:extLst>
      <p:ext uri="{BB962C8B-B14F-4D97-AF65-F5344CB8AC3E}">
        <p14:creationId xmlns:p14="http://schemas.microsoft.com/office/powerpoint/2010/main" val="351457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97F5F7-D047-4986-846A-FCF35B818873}" type="datetime1">
              <a:rPr lang="en-US" smtClean="0"/>
              <a:t>3/31/2021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4E33C0-6818-4DC0-8794-12D48187BCBD}" type="slidenum">
              <a:rPr lang="en-US" smtClean="0"/>
              <a:t>‹#›</a:t>
            </a:fld>
            <a:endParaRPr lang="en-US" dirty="0"/>
          </a:p>
        </p:txBody>
      </p:sp>
    </p:spTree>
    <p:extLst>
      <p:ext uri="{BB962C8B-B14F-4D97-AF65-F5344CB8AC3E}">
        <p14:creationId xmlns:p14="http://schemas.microsoft.com/office/powerpoint/2010/main" val="1475026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jf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gif"/><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1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fif"/><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f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fif"/><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fif"/><Relationship Id="rId5" Type="http://schemas.openxmlformats.org/officeDocument/2006/relationships/image" Target="../media/image2.gi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national+federation+of+federal+employees+affiliations&amp;stick=H4sIAAAAAAAAAOPgE-LSz9U3ME4uTs4q09LMKLfST87PyUlNLsnMz9PPL0pPzMusSgRxiq0S09IyczIhnEWspnlgVmKOQlpqSmoRmKOQnwbl5Sik5hbk5FemphYrIOsDAOlAVx5xAAAA&amp;sa=X&amp;ved=2ahUKEwjNgMKEwtbvAhUVVc0KHcNICPMQ6BMoADAaegQIGhAC" TargetMode="External"/><Relationship Id="rId7" Type="http://schemas.openxmlformats.org/officeDocument/2006/relationships/image" Target="../media/image3.jf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hyperlink" Target="https://www.google.com/search?q=AFL%E2%80%93CIO&amp;stick=H4sIAAAAAAAAAOPgE-LSz9U3ME4uTs4qU-IEsQ0tkqvKtTQzyq30k_NzclKTSzLz8_Tzi9IT8zKrEkGcYqvEtLTMnEwIZxErp6Obz6OGyc6e_jtYGQEvgc_uUwAAAA&amp;sa=X&amp;ved=2ahUKEwjNgMKEwtbvAhUVVc0KHcNICPMQmxMoAjAaegQIGhAE" TargetMode="External"/><Relationship Id="rId4" Type="http://schemas.openxmlformats.org/officeDocument/2006/relationships/hyperlink" Target="https://www.google.com/search?q=International+Association+of+Machinists+and+Aerospace+Workers&amp;stick=H4sIAAAAAAAAAOPgE-LSz9U3ME4uTs4qU-IEs1MqSwq0NDPKrfST83NyUpNLMvPz9POL0hPzMqsSQZxiq8S0tMycTAhnEautZ15JalEemJuYo-BYXJyfDJFUyE9T8E1MzsjMyywuKVZIzEtRcEwtyi8uSExOVQjPL8pOLSrewcoIACRRxJ-HAAAA&amp;sa=X&amp;ved=2ahUKEwjNgMKEwtbvAhUVVc0KHcNICPMQmxMoATAaegQIGhA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fi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5330" y="123569"/>
            <a:ext cx="8913341" cy="6622622"/>
            <a:chOff x="115330" y="123569"/>
            <a:chExt cx="8913341" cy="6622622"/>
          </a:xfrm>
          <a:noFill/>
        </p:grpSpPr>
        <p:sp>
          <p:nvSpPr>
            <p:cNvPr id="8" name="Rectangle 7"/>
            <p:cNvSpPr/>
            <p:nvPr/>
          </p:nvSpPr>
          <p:spPr>
            <a:xfrm>
              <a:off x="189470" y="214184"/>
              <a:ext cx="8773298" cy="6441989"/>
            </a:xfrm>
            <a:prstGeom prst="rect">
              <a:avLst/>
            </a:prstGeom>
            <a:grp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5330" y="123569"/>
              <a:ext cx="8913341" cy="6622622"/>
            </a:xfrm>
            <a:prstGeom prst="rect">
              <a:avLst/>
            </a:prstGeom>
            <a:grp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64889664"/>
              </p:ext>
            </p:extLst>
          </p:nvPr>
        </p:nvGraphicFramePr>
        <p:xfrm>
          <a:off x="2207483" y="3618074"/>
          <a:ext cx="4868048" cy="2738277"/>
        </p:xfrm>
        <a:graphic>
          <a:graphicData uri="http://schemas.openxmlformats.org/presentationml/2006/ole">
            <mc:AlternateContent xmlns:mc="http://schemas.openxmlformats.org/markup-compatibility/2006">
              <mc:Choice xmlns:v="urn:schemas-microsoft-com:vml" Requires="v">
                <p:oleObj spid="_x0000_s4110" name="Presentation" r:id="rId4" imgW="6096296" imgH="3429229" progId="PowerPoint.Show.12">
                  <p:embed/>
                </p:oleObj>
              </mc:Choice>
              <mc:Fallback>
                <p:oleObj name="Presentation" r:id="rId4" imgW="6096296" imgH="3429229" progId="PowerPoint.Show.12">
                  <p:embed/>
                  <p:pic>
                    <p:nvPicPr>
                      <p:cNvPr id="0" name=""/>
                      <p:cNvPicPr/>
                      <p:nvPr/>
                    </p:nvPicPr>
                    <p:blipFill>
                      <a:blip r:embed="rId5"/>
                      <a:stretch>
                        <a:fillRect/>
                      </a:stretch>
                    </p:blipFill>
                    <p:spPr>
                      <a:xfrm>
                        <a:off x="2207483" y="3618074"/>
                        <a:ext cx="4868048" cy="2738277"/>
                      </a:xfrm>
                      <a:prstGeom prst="rect">
                        <a:avLst/>
                      </a:prstGeom>
                    </p:spPr>
                  </p:pic>
                </p:oleObj>
              </mc:Fallback>
            </mc:AlternateContent>
          </a:graphicData>
        </a:graphic>
      </p:graphicFrame>
      <p:sp>
        <p:nvSpPr>
          <p:cNvPr id="2" name="Title 1"/>
          <p:cNvSpPr>
            <a:spLocks noGrp="1"/>
          </p:cNvSpPr>
          <p:nvPr>
            <p:ph type="ctrTitle"/>
          </p:nvPr>
        </p:nvSpPr>
        <p:spPr/>
        <p:txBody>
          <a:bodyPr>
            <a:normAutofit fontScale="90000"/>
          </a:bodyPr>
          <a:lstStyle/>
          <a:p>
            <a:r>
              <a:rPr lang="en-US" dirty="0" smtClean="0"/>
              <a:t>National Federation of Federal Employees </a:t>
            </a:r>
            <a:r>
              <a:rPr lang="en-US" dirty="0"/>
              <a:t>Local 476</a:t>
            </a:r>
            <a:br>
              <a:rPr lang="en-US" dirty="0"/>
            </a:br>
            <a:r>
              <a:rPr lang="en-US" dirty="0"/>
              <a:t>(</a:t>
            </a:r>
            <a:r>
              <a:rPr lang="en-US" dirty="0" smtClean="0"/>
              <a:t>NFFE476)</a:t>
            </a:r>
            <a:br>
              <a:rPr lang="en-US" dirty="0" smtClean="0"/>
            </a:br>
            <a:r>
              <a:rPr lang="en-US" dirty="0" smtClean="0"/>
              <a:t>New Employee Briefing</a:t>
            </a:r>
            <a:endParaRPr lang="en-US" dirty="0"/>
          </a:p>
        </p:txBody>
      </p:sp>
      <p:sp>
        <p:nvSpPr>
          <p:cNvPr id="3" name="Subtitle 2"/>
          <p:cNvSpPr>
            <a:spLocks noGrp="1"/>
          </p:cNvSpPr>
          <p:nvPr>
            <p:ph type="subTitle" idx="1"/>
          </p:nvPr>
        </p:nvSpPr>
        <p:spPr/>
        <p:txBody>
          <a:bodyPr/>
          <a:lstStyle/>
          <a:p>
            <a:r>
              <a:rPr lang="en-US" dirty="0" smtClean="0"/>
              <a:t>29 March 2021</a:t>
            </a:r>
          </a:p>
        </p:txBody>
      </p:sp>
      <p:sp>
        <p:nvSpPr>
          <p:cNvPr id="5" name="Slide Number Placeholder 4"/>
          <p:cNvSpPr>
            <a:spLocks noGrp="1"/>
          </p:cNvSpPr>
          <p:nvPr>
            <p:ph type="sldNum" sz="quarter" idx="12"/>
          </p:nvPr>
        </p:nvSpPr>
        <p:spPr/>
        <p:txBody>
          <a:bodyPr/>
          <a:lstStyle/>
          <a:p>
            <a:fld id="{B44E33C0-6818-4DC0-8794-12D48187BCBD}" type="slidenum">
              <a:rPr lang="en-US" smtClean="0"/>
              <a:t>1</a:t>
            </a:fld>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0" name="TextBox 9"/>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6151" y="321584"/>
            <a:ext cx="1016724" cy="1016724"/>
          </a:xfrm>
          <a:prstGeom prst="rect">
            <a:avLst/>
          </a:prstGeom>
        </p:spPr>
      </p:pic>
    </p:spTree>
    <p:extLst>
      <p:ext uri="{BB962C8B-B14F-4D97-AF65-F5344CB8AC3E}">
        <p14:creationId xmlns:p14="http://schemas.microsoft.com/office/powerpoint/2010/main" val="2918120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9470" y="214184"/>
            <a:ext cx="8773298" cy="6441989"/>
          </a:xfrm>
          <a:prstGeom prst="rect">
            <a:avLst/>
          </a:prstGeom>
          <a:no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30" y="123569"/>
            <a:ext cx="8913341" cy="6622622"/>
          </a:xfrm>
          <a:prstGeom prst="rect">
            <a:avLst/>
          </a:prstGeom>
          <a:no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7"/>
            <a:ext cx="7745329" cy="721153"/>
          </a:xfrm>
        </p:spPr>
        <p:txBody>
          <a:bodyPr>
            <a:normAutofit fontScale="90000"/>
          </a:bodyPr>
          <a:lstStyle/>
          <a:p>
            <a:pPr algn="ctr"/>
            <a:r>
              <a:rPr lang="en-US" b="1" dirty="0" smtClean="0"/>
              <a:t>What we are doing now</a:t>
            </a:r>
            <a:br>
              <a:rPr lang="en-US" b="1" dirty="0" smtClean="0"/>
            </a:br>
            <a:r>
              <a:rPr lang="en-US" sz="2200" b="1" dirty="0" smtClean="0">
                <a:solidFill>
                  <a:srgbClr val="00B0F0"/>
                </a:solidFill>
              </a:rPr>
              <a:t>https://nffe476.org</a:t>
            </a:r>
            <a:endParaRPr lang="en-US" sz="2200" b="1" dirty="0">
              <a:solidFill>
                <a:srgbClr val="00B0F0"/>
              </a:solidFill>
            </a:endParaRPr>
          </a:p>
        </p:txBody>
      </p:sp>
      <p:sp>
        <p:nvSpPr>
          <p:cNvPr id="3" name="Content Placeholder 2"/>
          <p:cNvSpPr>
            <a:spLocks noGrp="1"/>
          </p:cNvSpPr>
          <p:nvPr>
            <p:ph idx="1"/>
          </p:nvPr>
        </p:nvSpPr>
        <p:spPr>
          <a:xfrm>
            <a:off x="487279" y="1503816"/>
            <a:ext cx="7886700" cy="4351338"/>
          </a:xfrm>
        </p:spPr>
        <p:txBody>
          <a:bodyPr>
            <a:normAutofit/>
          </a:bodyPr>
          <a:lstStyle/>
          <a:p>
            <a:r>
              <a:rPr lang="en-US" dirty="0" smtClean="0"/>
              <a:t>Collective Bargaining Agreement (CBA) Renegotiations?</a:t>
            </a:r>
          </a:p>
          <a:p>
            <a:pPr lvl="1"/>
            <a:r>
              <a:rPr lang="en-US" dirty="0" smtClean="0"/>
              <a:t>Rights and Obligations of the Union and Management</a:t>
            </a:r>
          </a:p>
          <a:p>
            <a:pPr lvl="1"/>
            <a:r>
              <a:rPr lang="en-US" dirty="0" smtClean="0"/>
              <a:t>Fair and Unfair Labor Practices</a:t>
            </a:r>
          </a:p>
          <a:p>
            <a:pPr lvl="1"/>
            <a:r>
              <a:rPr lang="en-US" dirty="0" smtClean="0"/>
              <a:t>Dispute Resolution</a:t>
            </a:r>
          </a:p>
          <a:p>
            <a:pPr lvl="1"/>
            <a:r>
              <a:rPr lang="en-US" dirty="0" smtClean="0"/>
              <a:t>Procedures for Furloughs, Reduction in Work Force, </a:t>
            </a:r>
          </a:p>
          <a:p>
            <a:pPr lvl="1"/>
            <a:r>
              <a:rPr lang="en-US" dirty="0" smtClean="0"/>
              <a:t>Telework</a:t>
            </a:r>
          </a:p>
          <a:p>
            <a:pPr lvl="1"/>
            <a:r>
              <a:rPr lang="en-US" dirty="0" smtClean="0"/>
              <a:t>Performance Ratings</a:t>
            </a:r>
          </a:p>
          <a:p>
            <a:pPr lvl="1"/>
            <a:r>
              <a:rPr lang="en-US" dirty="0" smtClean="0"/>
              <a:t>Safety and Health</a:t>
            </a:r>
          </a:p>
          <a:p>
            <a:pPr lvl="1"/>
            <a:r>
              <a:rPr lang="en-US" dirty="0" smtClean="0"/>
              <a:t>Alternate Work Schedule</a:t>
            </a:r>
          </a:p>
          <a:p>
            <a:r>
              <a:rPr lang="en-US" dirty="0" smtClean="0"/>
              <a:t>Return to work plan</a:t>
            </a:r>
          </a:p>
          <a:p>
            <a:r>
              <a:rPr lang="en-US" dirty="0" smtClean="0"/>
              <a:t>Telework</a:t>
            </a:r>
          </a:p>
          <a:p>
            <a:r>
              <a:rPr lang="en-US" dirty="0" smtClean="0"/>
              <a:t>Pay Demo for CECOM &amp; C5ISR Center MOA</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B44E33C0-6818-4DC0-8794-12D48187BCBD}" type="slidenum">
              <a:rPr lang="en-US" smtClean="0"/>
              <a:t>10</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1" name="TextBox 10"/>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3084" name="Picture 12" descr="Finish line Vector Images, Royalty-free Finish line Vectors |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314" y="3174546"/>
            <a:ext cx="310515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435" y="350638"/>
            <a:ext cx="1016724" cy="1016724"/>
          </a:xfrm>
          <a:prstGeom prst="rect">
            <a:avLst/>
          </a:prstGeom>
        </p:spPr>
      </p:pic>
    </p:spTree>
    <p:extLst>
      <p:ext uri="{BB962C8B-B14F-4D97-AF65-F5344CB8AC3E}">
        <p14:creationId xmlns:p14="http://schemas.microsoft.com/office/powerpoint/2010/main" val="389361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5330" y="123569"/>
            <a:ext cx="8913341" cy="6622622"/>
            <a:chOff x="115330" y="123569"/>
            <a:chExt cx="8913341" cy="6622622"/>
          </a:xfrm>
        </p:grpSpPr>
        <p:sp>
          <p:nvSpPr>
            <p:cNvPr id="8" name="Rectangle 7"/>
            <p:cNvSpPr/>
            <p:nvPr/>
          </p:nvSpPr>
          <p:spPr>
            <a:xfrm>
              <a:off x="189470" y="214184"/>
              <a:ext cx="8773298" cy="6441989"/>
            </a:xfrm>
            <a:prstGeom prst="rect">
              <a:avLst/>
            </a:prstGeom>
            <a:no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30" y="123569"/>
              <a:ext cx="8913341" cy="6622622"/>
            </a:xfrm>
            <a:prstGeom prst="rect">
              <a:avLst/>
            </a:prstGeom>
            <a:no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28650" y="365126"/>
            <a:ext cx="7886700" cy="796781"/>
          </a:xfrm>
        </p:spPr>
        <p:txBody>
          <a:bodyPr/>
          <a:lstStyle/>
          <a:p>
            <a:pPr algn="ctr"/>
            <a:r>
              <a:rPr lang="en-US" b="1" dirty="0" smtClean="0"/>
              <a:t>How to contact us</a:t>
            </a:r>
            <a:endParaRPr lang="en-US" b="1" dirty="0"/>
          </a:p>
        </p:txBody>
      </p:sp>
      <p:sp>
        <p:nvSpPr>
          <p:cNvPr id="3" name="Content Placeholder 2"/>
          <p:cNvSpPr>
            <a:spLocks noGrp="1"/>
          </p:cNvSpPr>
          <p:nvPr>
            <p:ph idx="1"/>
          </p:nvPr>
        </p:nvSpPr>
        <p:spPr>
          <a:xfrm>
            <a:off x="628650" y="1339850"/>
            <a:ext cx="7886700" cy="4351338"/>
          </a:xfrm>
        </p:spPr>
        <p:txBody>
          <a:bodyPr>
            <a:normAutofit fontScale="85000" lnSpcReduction="20000"/>
          </a:bodyPr>
          <a:lstStyle/>
          <a:p>
            <a:r>
              <a:rPr lang="en-US" dirty="0" smtClean="0"/>
              <a:t>Visit our office in building 4313 (by appointment)</a:t>
            </a:r>
          </a:p>
          <a:p>
            <a:r>
              <a:rPr lang="en-US" dirty="0" smtClean="0"/>
              <a:t>Email</a:t>
            </a:r>
          </a:p>
          <a:p>
            <a:pPr lvl="1"/>
            <a:r>
              <a:rPr lang="en-US" dirty="0"/>
              <a:t>USARMY APG CECOM Mailbox NFFE LOCAL 476 &lt;usarmy.apg.cecom.mbx.nffe-local-476@mail.mil&gt;</a:t>
            </a:r>
          </a:p>
          <a:p>
            <a:pPr lvl="1"/>
            <a:r>
              <a:rPr lang="en-US" dirty="0" smtClean="0"/>
              <a:t>president@nffe476.org</a:t>
            </a:r>
          </a:p>
          <a:p>
            <a:r>
              <a:rPr lang="en-US" dirty="0" smtClean="0"/>
              <a:t>Phone</a:t>
            </a:r>
          </a:p>
          <a:p>
            <a:pPr lvl="1"/>
            <a:r>
              <a:rPr lang="en-US" dirty="0" smtClean="0"/>
              <a:t>410-278-2456</a:t>
            </a:r>
          </a:p>
          <a:p>
            <a:r>
              <a:rPr lang="en-US" dirty="0" smtClean="0"/>
              <a:t>Officers</a:t>
            </a:r>
          </a:p>
          <a:p>
            <a:pPr lvl="1"/>
            <a:r>
              <a:rPr lang="en-US" dirty="0"/>
              <a:t>President</a:t>
            </a:r>
            <a:r>
              <a:rPr lang="en-US" dirty="0" smtClean="0"/>
              <a:t>: Michael Semenoro, E-mail: michael.Semenoro.civ@mail.mil</a:t>
            </a:r>
          </a:p>
          <a:p>
            <a:pPr lvl="1"/>
            <a:r>
              <a:rPr lang="en-US" dirty="0"/>
              <a:t>Vice President</a:t>
            </a:r>
            <a:r>
              <a:rPr lang="en-US" dirty="0" smtClean="0"/>
              <a:t>: </a:t>
            </a:r>
            <a:r>
              <a:rPr lang="en-US" dirty="0"/>
              <a:t>Thomas C. Angioletti</a:t>
            </a:r>
            <a:endParaRPr lang="en-US" dirty="0" smtClean="0"/>
          </a:p>
          <a:p>
            <a:pPr lvl="1"/>
            <a:r>
              <a:rPr lang="en-US" dirty="0"/>
              <a:t>Recording Secretary</a:t>
            </a:r>
            <a:r>
              <a:rPr lang="en-US" dirty="0" smtClean="0"/>
              <a:t>: TBA</a:t>
            </a:r>
          </a:p>
          <a:p>
            <a:pPr lvl="1"/>
            <a:r>
              <a:rPr lang="en-US" dirty="0" smtClean="0"/>
              <a:t>Secretary-Treasurer: Loring Hosley</a:t>
            </a:r>
          </a:p>
          <a:p>
            <a:pPr lvl="1"/>
            <a:r>
              <a:rPr lang="en-US" dirty="0" smtClean="0"/>
              <a:t>Conductor-Sentinel: Melrone McCray</a:t>
            </a:r>
          </a:p>
          <a:p>
            <a:r>
              <a:rPr lang="en-US" dirty="0" smtClean="0"/>
              <a:t>Trustees</a:t>
            </a:r>
          </a:p>
          <a:p>
            <a:pPr lvl="1"/>
            <a:r>
              <a:rPr lang="en-US" dirty="0" smtClean="0"/>
              <a:t>Ken Buergin, Lyra Clark, Tracey Young</a:t>
            </a:r>
          </a:p>
          <a:p>
            <a:pPr lvl="1"/>
            <a:endParaRPr lang="en-US" dirty="0" smtClean="0"/>
          </a:p>
          <a:p>
            <a:r>
              <a:rPr lang="en-US" dirty="0" smtClean="0"/>
              <a:t>Auditing Committee</a:t>
            </a:r>
          </a:p>
          <a:p>
            <a:pPr lvl="1"/>
            <a:r>
              <a:rPr lang="en-US" dirty="0" smtClean="0"/>
              <a:t>Michael Devins, Roland Kopp, TBA</a:t>
            </a:r>
            <a:endParaRPr lang="en-US" dirty="0"/>
          </a:p>
        </p:txBody>
      </p:sp>
      <p:sp>
        <p:nvSpPr>
          <p:cNvPr id="6" name="Slide Number Placeholder 5"/>
          <p:cNvSpPr>
            <a:spLocks noGrp="1"/>
          </p:cNvSpPr>
          <p:nvPr>
            <p:ph type="sldNum" sz="quarter" idx="12"/>
          </p:nvPr>
        </p:nvSpPr>
        <p:spPr/>
        <p:txBody>
          <a:bodyPr/>
          <a:lstStyle/>
          <a:p>
            <a:fld id="{B44E33C0-6818-4DC0-8794-12D48187BCBD}" type="slidenum">
              <a:rPr lang="en-US" smtClean="0"/>
              <a:t>11</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1" name="TextBox 10"/>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666" y="323126"/>
            <a:ext cx="1016724" cy="1016724"/>
          </a:xfrm>
          <a:prstGeom prst="rect">
            <a:avLst/>
          </a:prstGeom>
        </p:spPr>
      </p:pic>
    </p:spTree>
    <p:extLst>
      <p:ext uri="{BB962C8B-B14F-4D97-AF65-F5344CB8AC3E}">
        <p14:creationId xmlns:p14="http://schemas.microsoft.com/office/powerpoint/2010/main" val="2453309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25" y="1422905"/>
            <a:ext cx="8183093" cy="4736958"/>
          </a:xfrm>
          <a:prstGeom prst="rect">
            <a:avLst/>
          </a:prstGeom>
        </p:spPr>
      </p:pic>
      <p:grpSp>
        <p:nvGrpSpPr>
          <p:cNvPr id="7" name="Group 6"/>
          <p:cNvGrpSpPr/>
          <p:nvPr/>
        </p:nvGrpSpPr>
        <p:grpSpPr>
          <a:xfrm>
            <a:off x="115330" y="123569"/>
            <a:ext cx="8913341" cy="6622622"/>
            <a:chOff x="115330" y="123569"/>
            <a:chExt cx="8913341" cy="6622622"/>
          </a:xfrm>
        </p:grpSpPr>
        <p:sp>
          <p:nvSpPr>
            <p:cNvPr id="8" name="Rectangle 7"/>
            <p:cNvSpPr/>
            <p:nvPr/>
          </p:nvSpPr>
          <p:spPr>
            <a:xfrm>
              <a:off x="189470" y="214184"/>
              <a:ext cx="8773298" cy="6441989"/>
            </a:xfrm>
            <a:prstGeom prst="rect">
              <a:avLst/>
            </a:prstGeom>
            <a:no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30" y="123569"/>
              <a:ext cx="8913341" cy="6622622"/>
            </a:xfrm>
            <a:prstGeom prst="rect">
              <a:avLst/>
            </a:prstGeom>
            <a:no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48822" y="346965"/>
            <a:ext cx="7886700" cy="693653"/>
          </a:xfrm>
        </p:spPr>
        <p:txBody>
          <a:bodyPr/>
          <a:lstStyle/>
          <a:p>
            <a:pPr algn="ctr"/>
            <a:r>
              <a:rPr lang="en-US" b="1" dirty="0" smtClean="0"/>
              <a:t>How to get involved</a:t>
            </a:r>
            <a:endParaRPr lang="en-US" b="1" dirty="0"/>
          </a:p>
        </p:txBody>
      </p:sp>
      <p:sp>
        <p:nvSpPr>
          <p:cNvPr id="3" name="Content Placeholder 2"/>
          <p:cNvSpPr>
            <a:spLocks noGrp="1"/>
          </p:cNvSpPr>
          <p:nvPr>
            <p:ph idx="1"/>
          </p:nvPr>
        </p:nvSpPr>
        <p:spPr>
          <a:xfrm>
            <a:off x="620410" y="1488208"/>
            <a:ext cx="7886700" cy="4919810"/>
          </a:xfrm>
        </p:spPr>
        <p:txBody>
          <a:bodyPr>
            <a:normAutofit fontScale="85000" lnSpcReduction="20000"/>
          </a:bodyPr>
          <a:lstStyle/>
          <a:p>
            <a:r>
              <a:rPr lang="en-US" b="1" dirty="0" smtClean="0">
                <a:solidFill>
                  <a:schemeClr val="bg1"/>
                </a:solidFill>
              </a:rPr>
              <a:t>NFFE Local 476 meets the third Wednesday every month, 1700-1800</a:t>
            </a:r>
          </a:p>
          <a:p>
            <a:pPr marL="0" indent="0">
              <a:buNone/>
            </a:pPr>
            <a:endParaRPr lang="en-US" b="1" dirty="0" smtClean="0">
              <a:solidFill>
                <a:schemeClr val="bg1"/>
              </a:solidFill>
            </a:endParaRPr>
          </a:p>
          <a:p>
            <a:r>
              <a:rPr lang="en-US" b="1" dirty="0" smtClean="0">
                <a:solidFill>
                  <a:schemeClr val="bg1"/>
                </a:solidFill>
              </a:rPr>
              <a:t>Bldg 4313, Integrity Ct (Boothby Hill Rd, across from C4ISR Campus)</a:t>
            </a:r>
          </a:p>
          <a:p>
            <a:pPr lvl="1"/>
            <a:r>
              <a:rPr lang="en-US" b="1" dirty="0" smtClean="0">
                <a:solidFill>
                  <a:schemeClr val="bg1"/>
                </a:solidFill>
              </a:rPr>
              <a:t>Virtually via Uber Conference or other conference vehicle</a:t>
            </a:r>
          </a:p>
          <a:p>
            <a:pPr marL="342900" lvl="1" indent="0">
              <a:buNone/>
            </a:pPr>
            <a:endParaRPr lang="en-US" b="1" dirty="0" smtClean="0">
              <a:solidFill>
                <a:schemeClr val="bg1"/>
              </a:solidFill>
            </a:endParaRPr>
          </a:p>
          <a:p>
            <a:r>
              <a:rPr lang="en-US" b="1" dirty="0" smtClean="0">
                <a:solidFill>
                  <a:schemeClr val="bg1"/>
                </a:solidFill>
              </a:rPr>
              <a:t>Discuss new or on-going issues</a:t>
            </a:r>
          </a:p>
          <a:p>
            <a:pPr lvl="1"/>
            <a:r>
              <a:rPr lang="en-US" b="1" dirty="0" smtClean="0">
                <a:solidFill>
                  <a:schemeClr val="bg1"/>
                </a:solidFill>
              </a:rPr>
              <a:t>Improve working conditions</a:t>
            </a: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smtClean="0">
              <a:solidFill>
                <a:schemeClr val="bg1"/>
              </a:solidFill>
            </a:endParaRPr>
          </a:p>
          <a:p>
            <a:r>
              <a:rPr lang="en-US" b="1" dirty="0" smtClean="0">
                <a:solidFill>
                  <a:schemeClr val="bg1"/>
                </a:solidFill>
              </a:rPr>
              <a:t>Form committees</a:t>
            </a:r>
          </a:p>
          <a:p>
            <a:pPr lvl="1"/>
            <a:r>
              <a:rPr lang="en-US" b="1" dirty="0" smtClean="0">
                <a:solidFill>
                  <a:schemeClr val="bg1"/>
                </a:solidFill>
              </a:rPr>
              <a:t>Support employee’s welfare and ensure fair treatment</a:t>
            </a:r>
          </a:p>
          <a:p>
            <a:pPr lvl="1"/>
            <a:r>
              <a:rPr lang="en-US" b="1" dirty="0" smtClean="0">
                <a:solidFill>
                  <a:schemeClr val="bg1"/>
                </a:solidFill>
              </a:rPr>
              <a:t>Educate the work force regarding their rights and benefits</a:t>
            </a:r>
          </a:p>
          <a:p>
            <a:pPr lvl="1"/>
            <a:r>
              <a:rPr lang="en-US" b="1" dirty="0" smtClean="0">
                <a:solidFill>
                  <a:schemeClr val="bg1"/>
                </a:solidFill>
              </a:rPr>
              <a:t>Plan events and network with other co-workers</a:t>
            </a:r>
          </a:p>
          <a:p>
            <a:pPr lvl="1"/>
            <a:r>
              <a:rPr lang="en-US" b="1" dirty="0" smtClean="0">
                <a:solidFill>
                  <a:schemeClr val="bg1"/>
                </a:solidFill>
              </a:rPr>
              <a:t>Support the warfighter and community</a:t>
            </a:r>
          </a:p>
          <a:p>
            <a:pPr marL="0" indent="0">
              <a:buNone/>
            </a:pPr>
            <a:endParaRPr lang="en-US" dirty="0" smtClean="0"/>
          </a:p>
          <a:p>
            <a:r>
              <a:rPr lang="en-US" b="1" dirty="0" smtClean="0">
                <a:solidFill>
                  <a:schemeClr val="bg1"/>
                </a:solidFill>
              </a:rPr>
              <a:t>Free snacks and soft drinks</a:t>
            </a:r>
          </a:p>
        </p:txBody>
      </p:sp>
      <p:sp>
        <p:nvSpPr>
          <p:cNvPr id="6" name="Slide Number Placeholder 5"/>
          <p:cNvSpPr>
            <a:spLocks noGrp="1"/>
          </p:cNvSpPr>
          <p:nvPr>
            <p:ph type="sldNum" sz="quarter" idx="12"/>
          </p:nvPr>
        </p:nvSpPr>
        <p:spPr/>
        <p:txBody>
          <a:bodyPr/>
          <a:lstStyle/>
          <a:p>
            <a:fld id="{B44E33C0-6818-4DC0-8794-12D48187BCBD}" type="slidenum">
              <a:rPr lang="en-US" smtClean="0"/>
              <a:t>12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1" name="TextBox 10"/>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150" y="307937"/>
            <a:ext cx="1016724" cy="1016724"/>
          </a:xfrm>
          <a:prstGeom prst="rect">
            <a:avLst/>
          </a:prstGeom>
        </p:spPr>
      </p:pic>
    </p:spTree>
    <p:extLst>
      <p:ext uri="{BB962C8B-B14F-4D97-AF65-F5344CB8AC3E}">
        <p14:creationId xmlns:p14="http://schemas.microsoft.com/office/powerpoint/2010/main" val="77733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0823" y="1097272"/>
            <a:ext cx="1632865" cy="2193018"/>
          </a:xfrm>
          <a:prstGeom prst="rect">
            <a:avLst/>
          </a:prstGeom>
          <a:noFill/>
          <a:ln>
            <a:solidFill>
              <a:schemeClr val="bg1"/>
            </a:solidFill>
          </a:ln>
        </p:spPr>
      </p:pic>
      <p:grpSp>
        <p:nvGrpSpPr>
          <p:cNvPr id="9" name="Group 8"/>
          <p:cNvGrpSpPr/>
          <p:nvPr/>
        </p:nvGrpSpPr>
        <p:grpSpPr>
          <a:xfrm>
            <a:off x="208887" y="98854"/>
            <a:ext cx="8913341" cy="6622622"/>
            <a:chOff x="115330" y="123569"/>
            <a:chExt cx="8913341" cy="6622622"/>
          </a:xfrm>
          <a:noFill/>
        </p:grpSpPr>
        <p:sp>
          <p:nvSpPr>
            <p:cNvPr id="10" name="Rectangle 9"/>
            <p:cNvSpPr/>
            <p:nvPr/>
          </p:nvSpPr>
          <p:spPr>
            <a:xfrm>
              <a:off x="189470" y="214184"/>
              <a:ext cx="8773298" cy="6441989"/>
            </a:xfrm>
            <a:prstGeom prst="rect">
              <a:avLst/>
            </a:prstGeom>
            <a:grp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5330" y="123569"/>
              <a:ext cx="8913341" cy="6622622"/>
            </a:xfrm>
            <a:prstGeom prst="rect">
              <a:avLst/>
            </a:prstGeom>
            <a:grp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22208" y="351566"/>
            <a:ext cx="7886700" cy="976614"/>
          </a:xfrm>
        </p:spPr>
        <p:txBody>
          <a:bodyPr/>
          <a:lstStyle/>
          <a:p>
            <a:pPr algn="ctr"/>
            <a:r>
              <a:rPr lang="en-US" b="1" dirty="0" smtClean="0"/>
              <a:t>Federal Civil Servants are Special</a:t>
            </a:r>
            <a:endParaRPr lang="en-US" b="1" dirty="0"/>
          </a:p>
        </p:txBody>
      </p:sp>
      <p:sp>
        <p:nvSpPr>
          <p:cNvPr id="3" name="Content Placeholder 2"/>
          <p:cNvSpPr>
            <a:spLocks noGrp="1"/>
          </p:cNvSpPr>
          <p:nvPr>
            <p:ph idx="1"/>
          </p:nvPr>
        </p:nvSpPr>
        <p:spPr>
          <a:xfrm>
            <a:off x="722207" y="1696466"/>
            <a:ext cx="7886700" cy="4745205"/>
          </a:xfrm>
        </p:spPr>
        <p:txBody>
          <a:bodyPr>
            <a:normAutofit/>
          </a:bodyPr>
          <a:lstStyle/>
          <a:p>
            <a:r>
              <a:rPr lang="en-US" dirty="0" smtClean="0"/>
              <a:t>Oath to support and defend the US Constitution</a:t>
            </a:r>
          </a:p>
          <a:p>
            <a:r>
              <a:rPr lang="en-US" dirty="0" smtClean="0"/>
              <a:t>Jobs are driven by legal and moral values</a:t>
            </a:r>
          </a:p>
          <a:p>
            <a:pPr lvl="1"/>
            <a:r>
              <a:rPr lang="en-US" dirty="0"/>
              <a:t>S</a:t>
            </a:r>
            <a:r>
              <a:rPr lang="en-US" dirty="0" smtClean="0"/>
              <a:t>ystematically determined by the US as a whole.</a:t>
            </a:r>
          </a:p>
          <a:p>
            <a:pPr lvl="1"/>
            <a:r>
              <a:rPr lang="en-US" dirty="0" smtClean="0"/>
              <a:t>Not driven by profit.  </a:t>
            </a:r>
          </a:p>
          <a:p>
            <a:pPr lvl="1"/>
            <a:r>
              <a:rPr lang="en-US" dirty="0" smtClean="0"/>
              <a:t>Businesses try to maximize profit within legal bounds</a:t>
            </a:r>
          </a:p>
          <a:p>
            <a:pPr lvl="1"/>
            <a:r>
              <a:rPr lang="en-US" dirty="0" smtClean="0"/>
              <a:t>Federal workers try to maximize the law enforcement within available funds.</a:t>
            </a:r>
          </a:p>
          <a:p>
            <a:r>
              <a:rPr lang="en-US" dirty="0" smtClean="0"/>
              <a:t>Congress established a system of protections</a:t>
            </a:r>
          </a:p>
          <a:p>
            <a:pPr lvl="1"/>
            <a:r>
              <a:rPr lang="en-US" dirty="0"/>
              <a:t>Practical </a:t>
            </a:r>
            <a:r>
              <a:rPr lang="en-US" dirty="0" smtClean="0"/>
              <a:t>alternatives </a:t>
            </a:r>
            <a:r>
              <a:rPr lang="en-US" dirty="0"/>
              <a:t>to the spoils </a:t>
            </a:r>
            <a:r>
              <a:rPr lang="en-US" dirty="0" smtClean="0"/>
              <a:t>system</a:t>
            </a:r>
          </a:p>
          <a:p>
            <a:pPr lvl="1"/>
            <a:r>
              <a:rPr lang="en-US" dirty="0" smtClean="0"/>
              <a:t>Unions specifically endorsed by law</a:t>
            </a:r>
          </a:p>
          <a:p>
            <a:pPr lvl="1"/>
            <a:r>
              <a:rPr lang="en-US" dirty="0" smtClean="0"/>
              <a:t>Federal Labor Relations Authority (FLRA) – </a:t>
            </a:r>
            <a:r>
              <a:rPr lang="en-US" u="sng" dirty="0" smtClean="0"/>
              <a:t>Establish Unions/Col Bargaining</a:t>
            </a:r>
          </a:p>
          <a:p>
            <a:pPr lvl="1"/>
            <a:r>
              <a:rPr lang="en-US" dirty="0" smtClean="0"/>
              <a:t>Merit System Protections Board – </a:t>
            </a:r>
            <a:r>
              <a:rPr lang="en-US" u="sng" dirty="0" smtClean="0"/>
              <a:t>Protection against favoritism/abuse</a:t>
            </a:r>
          </a:p>
          <a:p>
            <a:pPr lvl="1"/>
            <a:r>
              <a:rPr lang="en-US" dirty="0" smtClean="0"/>
              <a:t>Equal Employment Opportunity (EEO) – </a:t>
            </a:r>
            <a:r>
              <a:rPr lang="en-US" u="sng" dirty="0" smtClean="0"/>
              <a:t>Prevention against discrimination</a:t>
            </a:r>
          </a:p>
          <a:p>
            <a:pPr lvl="1"/>
            <a:r>
              <a:rPr lang="en-US" dirty="0"/>
              <a:t>Legally prevented from striking</a:t>
            </a:r>
          </a:p>
          <a:p>
            <a:pPr lvl="1"/>
            <a:endParaRPr lang="en-US" dirty="0" smtClean="0"/>
          </a:p>
          <a:p>
            <a:pPr marL="0" indent="0">
              <a:buNone/>
            </a:pPr>
            <a:endParaRPr lang="en-US" dirty="0" smtClean="0"/>
          </a:p>
        </p:txBody>
      </p:sp>
      <p:sp>
        <p:nvSpPr>
          <p:cNvPr id="6" name="Slide Number Placeholder 5"/>
          <p:cNvSpPr>
            <a:spLocks noGrp="1"/>
          </p:cNvSpPr>
          <p:nvPr>
            <p:ph type="sldNum" sz="quarter" idx="12"/>
          </p:nvPr>
        </p:nvSpPr>
        <p:spPr/>
        <p:txBody>
          <a:bodyPr/>
          <a:lstStyle/>
          <a:p>
            <a:fld id="{B44E33C0-6818-4DC0-8794-12D48187BCBD}" type="slidenum">
              <a:rPr lang="en-US" smtClean="0"/>
              <a:t>2</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2" name="TextBox 11"/>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0851" y="351566"/>
            <a:ext cx="1016724" cy="1016724"/>
          </a:xfrm>
          <a:prstGeom prst="rect">
            <a:avLst/>
          </a:prstGeom>
        </p:spPr>
      </p:pic>
    </p:spTree>
    <p:extLst>
      <p:ext uri="{BB962C8B-B14F-4D97-AF65-F5344CB8AC3E}">
        <p14:creationId xmlns:p14="http://schemas.microsoft.com/office/powerpoint/2010/main" val="1682057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5330" y="123569"/>
            <a:ext cx="8913341" cy="6622622"/>
            <a:chOff x="115330" y="123569"/>
            <a:chExt cx="8913341" cy="6622622"/>
          </a:xfrm>
        </p:grpSpPr>
        <p:sp>
          <p:nvSpPr>
            <p:cNvPr id="10" name="Rectangle 9"/>
            <p:cNvSpPr/>
            <p:nvPr/>
          </p:nvSpPr>
          <p:spPr>
            <a:xfrm>
              <a:off x="189470" y="214184"/>
              <a:ext cx="8773298" cy="6441989"/>
            </a:xfrm>
            <a:prstGeom prst="rect">
              <a:avLst/>
            </a:prstGeom>
            <a:no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5330" y="123569"/>
              <a:ext cx="8913341" cy="6622622"/>
            </a:xfrm>
            <a:prstGeom prst="rect">
              <a:avLst/>
            </a:prstGeom>
            <a:no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28650" y="365127"/>
            <a:ext cx="7886700" cy="886158"/>
          </a:xfrm>
        </p:spPr>
        <p:txBody>
          <a:bodyPr/>
          <a:lstStyle/>
          <a:p>
            <a:pPr algn="ctr"/>
            <a:r>
              <a:rPr lang="en-US" b="1" dirty="0" smtClean="0"/>
              <a:t>Management’s Role</a:t>
            </a:r>
            <a:endParaRPr lang="en-US" b="1" dirty="0"/>
          </a:p>
        </p:txBody>
      </p:sp>
      <p:sp>
        <p:nvSpPr>
          <p:cNvPr id="3" name="Content Placeholder 2"/>
          <p:cNvSpPr>
            <a:spLocks noGrp="1"/>
          </p:cNvSpPr>
          <p:nvPr>
            <p:ph idx="1"/>
          </p:nvPr>
        </p:nvSpPr>
        <p:spPr>
          <a:xfrm>
            <a:off x="620410" y="1387113"/>
            <a:ext cx="7886700" cy="4636921"/>
          </a:xfrm>
        </p:spPr>
        <p:txBody>
          <a:bodyPr>
            <a:normAutofit fontScale="92500" lnSpcReduction="20000"/>
          </a:bodyPr>
          <a:lstStyle/>
          <a:p>
            <a:pPr marL="0" indent="0">
              <a:buNone/>
            </a:pPr>
            <a:r>
              <a:rPr lang="en-US" dirty="0" smtClean="0"/>
              <a:t>According to 5USC§7106, it is Management’s job to determine the agency’s</a:t>
            </a:r>
          </a:p>
          <a:p>
            <a:r>
              <a:rPr lang="en-US" dirty="0" smtClean="0"/>
              <a:t>mission</a:t>
            </a:r>
          </a:p>
          <a:p>
            <a:r>
              <a:rPr lang="en-US" dirty="0" smtClean="0"/>
              <a:t>budget</a:t>
            </a:r>
          </a:p>
          <a:p>
            <a:r>
              <a:rPr lang="en-US" dirty="0" smtClean="0"/>
              <a:t>organization</a:t>
            </a:r>
          </a:p>
          <a:p>
            <a:r>
              <a:rPr lang="en-US" dirty="0" smtClean="0"/>
              <a:t>number </a:t>
            </a:r>
            <a:r>
              <a:rPr lang="en-US" dirty="0"/>
              <a:t>of </a:t>
            </a:r>
            <a:r>
              <a:rPr lang="en-US" dirty="0" smtClean="0"/>
              <a:t>employees</a:t>
            </a:r>
          </a:p>
          <a:p>
            <a:r>
              <a:rPr lang="en-US" dirty="0" smtClean="0"/>
              <a:t>internal </a:t>
            </a:r>
            <a:r>
              <a:rPr lang="en-US" dirty="0"/>
              <a:t>security </a:t>
            </a:r>
            <a:r>
              <a:rPr lang="en-US" dirty="0" smtClean="0"/>
              <a:t>practices</a:t>
            </a:r>
          </a:p>
          <a:p>
            <a:pPr marL="0" indent="0">
              <a:buNone/>
            </a:pPr>
            <a:endParaRPr lang="en-US" dirty="0"/>
          </a:p>
          <a:p>
            <a:pPr marL="0" indent="0">
              <a:buNone/>
            </a:pPr>
            <a:r>
              <a:rPr lang="en-US" dirty="0" smtClean="0"/>
              <a:t>and, with regarding to employees, to</a:t>
            </a:r>
            <a:endParaRPr lang="en-US" dirty="0"/>
          </a:p>
          <a:p>
            <a:r>
              <a:rPr lang="en-US" dirty="0" smtClean="0"/>
              <a:t>hire</a:t>
            </a:r>
          </a:p>
          <a:p>
            <a:r>
              <a:rPr lang="en-US" dirty="0" smtClean="0"/>
              <a:t>assign</a:t>
            </a:r>
          </a:p>
          <a:p>
            <a:r>
              <a:rPr lang="en-US" dirty="0" smtClean="0"/>
              <a:t>direct</a:t>
            </a:r>
          </a:p>
          <a:p>
            <a:r>
              <a:rPr lang="en-US" dirty="0" smtClean="0"/>
              <a:t>layoff</a:t>
            </a:r>
            <a:endParaRPr lang="en-US" dirty="0"/>
          </a:p>
          <a:p>
            <a:r>
              <a:rPr lang="en-US" dirty="0" smtClean="0"/>
              <a:t>discipline (suspend</a:t>
            </a:r>
            <a:r>
              <a:rPr lang="en-US" dirty="0"/>
              <a:t>, remove, reduce in grade or pay, </a:t>
            </a:r>
            <a:r>
              <a:rPr lang="en-US" dirty="0" smtClean="0"/>
              <a:t>for example)</a:t>
            </a:r>
          </a:p>
          <a:p>
            <a:r>
              <a:rPr lang="en-US" dirty="0" smtClean="0"/>
              <a:t>assign work</a:t>
            </a:r>
          </a:p>
          <a:p>
            <a:r>
              <a:rPr lang="en-US" dirty="0" smtClean="0"/>
              <a:t>contract out</a:t>
            </a:r>
          </a:p>
          <a:p>
            <a:pPr marL="0" indent="0">
              <a:buNone/>
            </a:pPr>
            <a:endParaRPr lang="en-US" dirty="0" smtClean="0"/>
          </a:p>
        </p:txBody>
      </p:sp>
      <p:sp>
        <p:nvSpPr>
          <p:cNvPr id="6" name="Slide Number Placeholder 5"/>
          <p:cNvSpPr>
            <a:spLocks noGrp="1"/>
          </p:cNvSpPr>
          <p:nvPr>
            <p:ph type="sldNum" sz="quarter" idx="12"/>
          </p:nvPr>
        </p:nvSpPr>
        <p:spPr/>
        <p:txBody>
          <a:bodyPr/>
          <a:lstStyle/>
          <a:p>
            <a:fld id="{B44E33C0-6818-4DC0-8794-12D48187BCBD}" type="slidenum">
              <a:rPr lang="en-US" smtClean="0"/>
              <a:t>3</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2" name="TextBox 11"/>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533" y="1894344"/>
            <a:ext cx="2685598" cy="269126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0665" y="305086"/>
            <a:ext cx="1016724" cy="1016724"/>
          </a:xfrm>
          <a:prstGeom prst="rect">
            <a:avLst/>
          </a:prstGeom>
        </p:spPr>
      </p:pic>
    </p:spTree>
    <p:extLst>
      <p:ext uri="{BB962C8B-B14F-4D97-AF65-F5344CB8AC3E}">
        <p14:creationId xmlns:p14="http://schemas.microsoft.com/office/powerpoint/2010/main" val="4091676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5330" y="123569"/>
            <a:ext cx="8913341" cy="6622622"/>
            <a:chOff x="115330" y="123569"/>
            <a:chExt cx="8913341" cy="6622622"/>
          </a:xfrm>
        </p:grpSpPr>
        <p:sp>
          <p:nvSpPr>
            <p:cNvPr id="9" name="Rectangle 8"/>
            <p:cNvSpPr/>
            <p:nvPr/>
          </p:nvSpPr>
          <p:spPr>
            <a:xfrm>
              <a:off x="189470" y="214184"/>
              <a:ext cx="8773298" cy="6441989"/>
            </a:xfrm>
            <a:prstGeom prst="rect">
              <a:avLst/>
            </a:prstGeom>
            <a:no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30" y="123569"/>
              <a:ext cx="8913341" cy="6622622"/>
            </a:xfrm>
            <a:prstGeom prst="rect">
              <a:avLst/>
            </a:prstGeom>
            <a:no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28650" y="365127"/>
            <a:ext cx="7886700" cy="748654"/>
          </a:xfrm>
        </p:spPr>
        <p:txBody>
          <a:bodyPr/>
          <a:lstStyle/>
          <a:p>
            <a:pPr algn="ctr"/>
            <a:r>
              <a:rPr lang="en-US" b="1" dirty="0" smtClean="0"/>
              <a:t>Union’s Role</a:t>
            </a:r>
            <a:endParaRPr lang="en-US" b="1" dirty="0"/>
          </a:p>
        </p:txBody>
      </p:sp>
      <p:sp>
        <p:nvSpPr>
          <p:cNvPr id="3" name="Content Placeholder 2"/>
          <p:cNvSpPr>
            <a:spLocks noGrp="1"/>
          </p:cNvSpPr>
          <p:nvPr>
            <p:ph idx="1"/>
          </p:nvPr>
        </p:nvSpPr>
        <p:spPr>
          <a:xfrm>
            <a:off x="628650" y="1455821"/>
            <a:ext cx="7886700" cy="4721142"/>
          </a:xfrm>
        </p:spPr>
        <p:txBody>
          <a:bodyPr>
            <a:normAutofit/>
          </a:bodyPr>
          <a:lstStyle/>
          <a:p>
            <a:r>
              <a:rPr lang="en-US" dirty="0" smtClean="0"/>
              <a:t>Peaceably assemble</a:t>
            </a:r>
            <a:r>
              <a:rPr lang="en-US" dirty="0"/>
              <a:t>, and to petition the Government </a:t>
            </a:r>
            <a:endParaRPr lang="en-US" dirty="0" smtClean="0"/>
          </a:p>
          <a:p>
            <a:pPr lvl="1"/>
            <a:r>
              <a:rPr lang="en-US" dirty="0" smtClean="0"/>
              <a:t>Address </a:t>
            </a:r>
            <a:r>
              <a:rPr lang="en-US" dirty="0"/>
              <a:t>grievances.” [US Constitution, 1</a:t>
            </a:r>
            <a:r>
              <a:rPr lang="en-US" baseline="30000" dirty="0"/>
              <a:t>st</a:t>
            </a:r>
            <a:r>
              <a:rPr lang="en-US" dirty="0"/>
              <a:t> </a:t>
            </a:r>
            <a:r>
              <a:rPr lang="en-US" dirty="0" smtClean="0"/>
              <a:t>Amendment]</a:t>
            </a:r>
          </a:p>
          <a:p>
            <a:pPr marL="0" indent="0">
              <a:buNone/>
            </a:pPr>
            <a:endParaRPr lang="en-US" sz="1200" dirty="0" smtClean="0"/>
          </a:p>
          <a:p>
            <a:pPr marL="0" indent="0">
              <a:buNone/>
            </a:pPr>
            <a:r>
              <a:rPr lang="en-US" sz="1400" i="1" dirty="0" smtClean="0"/>
              <a:t>Congress </a:t>
            </a:r>
            <a:r>
              <a:rPr lang="en-US" sz="1400" i="1" dirty="0"/>
              <a:t>believes that “labor organizations and collective bargaining in the civil service are in the public interest.” [5USC7101</a:t>
            </a:r>
            <a:r>
              <a:rPr lang="en-US" sz="1400" i="1" dirty="0" smtClean="0"/>
              <a:t>]</a:t>
            </a:r>
          </a:p>
          <a:p>
            <a:pPr marL="0" indent="0">
              <a:buNone/>
            </a:pPr>
            <a:endParaRPr lang="en-US" sz="1400" i="1" dirty="0"/>
          </a:p>
          <a:p>
            <a:r>
              <a:rPr lang="en-US" dirty="0" smtClean="0"/>
              <a:t>Unions bargain with Management over</a:t>
            </a:r>
          </a:p>
          <a:p>
            <a:pPr lvl="1"/>
            <a:r>
              <a:rPr lang="en-US" dirty="0"/>
              <a:t>P</a:t>
            </a:r>
            <a:r>
              <a:rPr lang="en-US" dirty="0" smtClean="0"/>
              <a:t>rocedures </a:t>
            </a:r>
            <a:r>
              <a:rPr lang="en-US" dirty="0"/>
              <a:t>which management </a:t>
            </a:r>
            <a:r>
              <a:rPr lang="en-US" dirty="0" smtClean="0"/>
              <a:t>will observe</a:t>
            </a:r>
          </a:p>
          <a:p>
            <a:pPr lvl="1"/>
            <a:r>
              <a:rPr lang="en-US" dirty="0"/>
              <a:t>A</a:t>
            </a:r>
            <a:r>
              <a:rPr lang="en-US" dirty="0" smtClean="0"/>
              <a:t>ppropriate arrangements </a:t>
            </a:r>
            <a:r>
              <a:rPr lang="en-US" dirty="0"/>
              <a:t>for employees adversely affected by </a:t>
            </a:r>
            <a:r>
              <a:rPr lang="en-US" dirty="0" smtClean="0"/>
              <a:t>Management</a:t>
            </a:r>
          </a:p>
          <a:p>
            <a:pPr lvl="1"/>
            <a:r>
              <a:rPr lang="en-US" dirty="0" smtClean="0"/>
              <a:t>Agency Discussions </a:t>
            </a:r>
          </a:p>
          <a:p>
            <a:pPr lvl="2"/>
            <a:r>
              <a:rPr lang="en-US" dirty="0" smtClean="0"/>
              <a:t>the </a:t>
            </a:r>
            <a:r>
              <a:rPr lang="en-US" dirty="0"/>
              <a:t>numbers, types, and grades of employees or positions assigned to any organizational subdivision, work project, or tour of </a:t>
            </a:r>
            <a:r>
              <a:rPr lang="en-US" dirty="0" smtClean="0"/>
              <a:t>duty</a:t>
            </a:r>
          </a:p>
          <a:p>
            <a:pPr lvl="2"/>
            <a:r>
              <a:rPr lang="en-US" dirty="0" smtClean="0"/>
              <a:t>the </a:t>
            </a:r>
            <a:r>
              <a:rPr lang="en-US" dirty="0"/>
              <a:t>technology, methods, and means of performing </a:t>
            </a:r>
            <a:r>
              <a:rPr lang="en-US" dirty="0" smtClean="0"/>
              <a:t>work</a:t>
            </a:r>
          </a:p>
          <a:p>
            <a:pPr marL="342900" lvl="1" indent="0">
              <a:buNone/>
            </a:pPr>
            <a:endParaRPr lang="en-US" dirty="0" smtClean="0"/>
          </a:p>
          <a:p>
            <a:pPr marL="342900" lvl="1" indent="0">
              <a:buNone/>
            </a:pPr>
            <a:endParaRPr lang="en-US" dirty="0" smtClean="0"/>
          </a:p>
        </p:txBody>
      </p:sp>
      <p:sp>
        <p:nvSpPr>
          <p:cNvPr id="6" name="Slide Number Placeholder 5"/>
          <p:cNvSpPr>
            <a:spLocks noGrp="1"/>
          </p:cNvSpPr>
          <p:nvPr>
            <p:ph type="sldNum" sz="quarter" idx="12"/>
          </p:nvPr>
        </p:nvSpPr>
        <p:spPr/>
        <p:txBody>
          <a:bodyPr/>
          <a:lstStyle/>
          <a:p>
            <a:fld id="{B44E33C0-6818-4DC0-8794-12D48187BCBD}" type="slidenum">
              <a:rPr lang="en-US" smtClean="0"/>
              <a:t>4</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1" name="TextBox 10"/>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161" y="2999468"/>
            <a:ext cx="933450" cy="7429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7123" y="349079"/>
            <a:ext cx="1016724" cy="1016724"/>
          </a:xfrm>
          <a:prstGeom prst="rect">
            <a:avLst/>
          </a:prstGeom>
        </p:spPr>
      </p:pic>
    </p:spTree>
    <p:extLst>
      <p:ext uri="{BB962C8B-B14F-4D97-AF65-F5344CB8AC3E}">
        <p14:creationId xmlns:p14="http://schemas.microsoft.com/office/powerpoint/2010/main" val="399384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ealth-justice-image-2 - National Council"/>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2000"/>
                    </a14:imgEffect>
                    <a14:imgEffect>
                      <a14:brightnessContrast bright="45000" contrast="-68000"/>
                    </a14:imgEffect>
                  </a14:imgLayer>
                </a14:imgProps>
              </a:ext>
              <a:ext uri="{28A0092B-C50C-407E-A947-70E740481C1C}">
                <a14:useLocalDpi xmlns:a14="http://schemas.microsoft.com/office/drawing/2010/main" val="0"/>
              </a:ext>
            </a:extLst>
          </a:blip>
          <a:srcRect/>
          <a:stretch>
            <a:fillRect/>
          </a:stretch>
        </p:blipFill>
        <p:spPr bwMode="auto">
          <a:xfrm>
            <a:off x="209033" y="123569"/>
            <a:ext cx="8753735" cy="661035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15330" y="123569"/>
            <a:ext cx="8913341" cy="6622622"/>
            <a:chOff x="115330" y="123569"/>
            <a:chExt cx="8913341" cy="6622622"/>
          </a:xfrm>
        </p:grpSpPr>
        <p:sp>
          <p:nvSpPr>
            <p:cNvPr id="9" name="Rectangle 8"/>
            <p:cNvSpPr/>
            <p:nvPr/>
          </p:nvSpPr>
          <p:spPr>
            <a:xfrm>
              <a:off x="189470" y="214184"/>
              <a:ext cx="8773298" cy="6441989"/>
            </a:xfrm>
            <a:prstGeom prst="rect">
              <a:avLst/>
            </a:prstGeom>
            <a:no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30" y="123569"/>
              <a:ext cx="8913341" cy="6622622"/>
            </a:xfrm>
            <a:prstGeom prst="rect">
              <a:avLst/>
            </a:prstGeom>
            <a:no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28650" y="365127"/>
            <a:ext cx="7886700" cy="838032"/>
          </a:xfrm>
        </p:spPr>
        <p:txBody>
          <a:bodyPr>
            <a:normAutofit fontScale="90000"/>
          </a:bodyPr>
          <a:lstStyle/>
          <a:p>
            <a:pPr algn="ctr"/>
            <a:r>
              <a:rPr lang="en-US" b="1" dirty="0" smtClean="0"/>
              <a:t>Your Rights</a:t>
            </a:r>
            <a:br>
              <a:rPr lang="en-US" b="1" dirty="0" smtClean="0"/>
            </a:br>
            <a:r>
              <a:rPr lang="en-US" sz="2000" b="1" dirty="0"/>
              <a:t>Weingarten Rights - </a:t>
            </a:r>
            <a:r>
              <a:rPr lang="en-US" sz="2000" b="1" dirty="0" err="1"/>
              <a:t>Garrity</a:t>
            </a:r>
            <a:r>
              <a:rPr lang="en-US" sz="2000" b="1" dirty="0"/>
              <a:t> and </a:t>
            </a:r>
            <a:r>
              <a:rPr lang="en-US" sz="2000" b="1" dirty="0" err="1"/>
              <a:t>Kalkines</a:t>
            </a:r>
            <a:r>
              <a:rPr lang="en-US" sz="2000" b="1" dirty="0"/>
              <a:t> Warnings</a:t>
            </a:r>
            <a:br>
              <a:rPr lang="en-US" sz="2000" b="1" dirty="0"/>
            </a:br>
            <a:endParaRPr lang="en-US" sz="2000" b="1" dirty="0"/>
          </a:p>
        </p:txBody>
      </p:sp>
      <p:sp>
        <p:nvSpPr>
          <p:cNvPr id="3" name="Content Placeholder 2"/>
          <p:cNvSpPr>
            <a:spLocks noGrp="1"/>
          </p:cNvSpPr>
          <p:nvPr>
            <p:ph idx="1"/>
          </p:nvPr>
        </p:nvSpPr>
        <p:spPr>
          <a:xfrm>
            <a:off x="620410" y="1389481"/>
            <a:ext cx="7886700" cy="4921812"/>
          </a:xfrm>
          <a:ln>
            <a:noFill/>
          </a:ln>
        </p:spPr>
        <p:txBody>
          <a:bodyPr>
            <a:normAutofit fontScale="92500" lnSpcReduction="20000"/>
          </a:bodyPr>
          <a:lstStyle/>
          <a:p>
            <a:pPr marL="342900" lvl="1" indent="0">
              <a:buNone/>
            </a:pPr>
            <a:r>
              <a:rPr lang="en-US" sz="1400" dirty="0" smtClean="0"/>
              <a:t>"</a:t>
            </a:r>
            <a:r>
              <a:rPr lang="en-US" sz="1400" b="1" dirty="0" smtClean="0"/>
              <a:t>If </a:t>
            </a:r>
            <a:r>
              <a:rPr lang="en-US" sz="1400" b="1" dirty="0"/>
              <a:t>this discussion could in any way lead to my being disciplined or terminated, or affect my personal working conditions, </a:t>
            </a:r>
            <a:endParaRPr lang="en-US" sz="1400" b="1" dirty="0" smtClean="0"/>
          </a:p>
          <a:p>
            <a:pPr lvl="1"/>
            <a:r>
              <a:rPr lang="en-US" sz="1200" b="1" dirty="0" smtClean="0"/>
              <a:t>I </a:t>
            </a:r>
            <a:r>
              <a:rPr lang="en-US" sz="1200" b="1" dirty="0"/>
              <a:t>respectfully </a:t>
            </a:r>
            <a:r>
              <a:rPr lang="en-US" sz="1200" b="1" u="sng" dirty="0"/>
              <a:t>request that my union representative</a:t>
            </a:r>
            <a:r>
              <a:rPr lang="en-US" sz="1200" b="1" dirty="0"/>
              <a:t>, officer, or steward be present at this meeting. Until my representative arrives, I choose not to participate in this discussion." </a:t>
            </a:r>
            <a:endParaRPr lang="en-US" sz="1200" b="1" dirty="0" smtClean="0"/>
          </a:p>
          <a:p>
            <a:pPr marL="342900" lvl="1" indent="0">
              <a:buNone/>
            </a:pPr>
            <a:endParaRPr lang="en-US" sz="1400" b="1" dirty="0"/>
          </a:p>
          <a:p>
            <a:pPr marL="342900" lvl="1" indent="0">
              <a:buNone/>
            </a:pPr>
            <a:r>
              <a:rPr lang="en-US" sz="1200" b="1" dirty="0" smtClean="0"/>
              <a:t>NOTE:</a:t>
            </a:r>
            <a:r>
              <a:rPr lang="en-US" sz="1200" b="1" i="1" dirty="0" smtClean="0"/>
              <a:t> Management is </a:t>
            </a:r>
            <a:r>
              <a:rPr lang="en-US" sz="1200" b="1" i="1" u="sng" dirty="0" smtClean="0"/>
              <a:t>NOT</a:t>
            </a:r>
            <a:r>
              <a:rPr lang="en-US" sz="1200" b="1" i="1" dirty="0" smtClean="0"/>
              <a:t> required to advise an employee of the right to Union representation</a:t>
            </a:r>
            <a:endParaRPr lang="en-US" sz="1200" b="1" dirty="0" smtClean="0"/>
          </a:p>
          <a:p>
            <a:pPr marL="342900" lvl="1" indent="0">
              <a:buNone/>
            </a:pPr>
            <a:endParaRPr lang="en-US" sz="1400" b="1" dirty="0"/>
          </a:p>
          <a:p>
            <a:r>
              <a:rPr lang="en-US" sz="1700" b="1" u="sng" dirty="0" err="1"/>
              <a:t>Garrity</a:t>
            </a:r>
            <a:r>
              <a:rPr lang="en-US" sz="1700" b="1" u="sng" dirty="0"/>
              <a:t> Warning</a:t>
            </a:r>
            <a:r>
              <a:rPr lang="en-US" sz="1700" b="1" dirty="0" smtClean="0"/>
              <a:t>: You </a:t>
            </a:r>
            <a:r>
              <a:rPr lang="en-US" sz="1700" b="1" dirty="0"/>
              <a:t>are being asked to provide information as part of an internal and/or administrative investigation. </a:t>
            </a:r>
          </a:p>
          <a:p>
            <a:pPr lvl="2"/>
            <a:r>
              <a:rPr lang="en-US" b="1" dirty="0"/>
              <a:t>This is a voluntary interview and you do not have to answer questions if your answers would tend to implicate you in a crime. </a:t>
            </a:r>
          </a:p>
          <a:p>
            <a:pPr lvl="2"/>
            <a:r>
              <a:rPr lang="en-US" b="1" dirty="0"/>
              <a:t>No disciplinary action will be taken against you solely for refusing to answer questions.</a:t>
            </a:r>
          </a:p>
          <a:p>
            <a:pPr lvl="3"/>
            <a:r>
              <a:rPr lang="en-US" sz="1300" b="1" dirty="0"/>
              <a:t>However, the evidentiary value of your silence may be considered in administrative proceedings as part of the facts surrounding your case. </a:t>
            </a:r>
          </a:p>
          <a:p>
            <a:pPr lvl="2"/>
            <a:r>
              <a:rPr lang="en-US" b="1" dirty="0"/>
              <a:t>Any statement you do choose to provide may be used as evidence in criminal and/or administrative proceedings.</a:t>
            </a:r>
          </a:p>
          <a:p>
            <a:pPr marL="342900" lvl="1" indent="0">
              <a:buNone/>
            </a:pPr>
            <a:endParaRPr lang="en-US" b="1" u="sng" dirty="0" smtClean="0"/>
          </a:p>
          <a:p>
            <a:pPr marL="174625" lvl="1" indent="-174625"/>
            <a:r>
              <a:rPr lang="en-US" sz="1700" b="1" u="sng" dirty="0" err="1" smtClean="0"/>
              <a:t>Kalkines</a:t>
            </a:r>
            <a:r>
              <a:rPr lang="en-US" sz="1700" b="1" u="sng" dirty="0" smtClean="0"/>
              <a:t> Warning</a:t>
            </a:r>
            <a:r>
              <a:rPr lang="en-US" sz="1700" b="1" dirty="0" smtClean="0"/>
              <a:t>:  You </a:t>
            </a:r>
            <a:r>
              <a:rPr lang="en-US" sz="1700" b="1" dirty="0"/>
              <a:t>are being questioned as part of an internal and/or administrative investigation. </a:t>
            </a:r>
          </a:p>
          <a:p>
            <a:pPr lvl="2"/>
            <a:r>
              <a:rPr lang="en-US" b="1" dirty="0" smtClean="0"/>
              <a:t>You will be asked a number of specific questions concerning your official duties, and you must answer these questions to the best of your ability. Failure to answer completely and truthfully may result in disciplinary action, including dismissal. </a:t>
            </a:r>
          </a:p>
          <a:p>
            <a:pPr lvl="2"/>
            <a:r>
              <a:rPr lang="en-US" b="1" dirty="0" smtClean="0"/>
              <a:t>Your answers and any information derived from them may be used against you in administrative proceedings. </a:t>
            </a:r>
          </a:p>
          <a:p>
            <a:pPr lvl="3"/>
            <a:r>
              <a:rPr lang="en-US" b="1" u="sng" dirty="0" smtClean="0"/>
              <a:t>However, neither your answers nor any information derived from them may be used against you in criminal proceedings, except if you knowingly and willfully make false statements.</a:t>
            </a:r>
            <a:r>
              <a:rPr lang="en-US" b="1" dirty="0" smtClean="0"/>
              <a:t> </a:t>
            </a:r>
          </a:p>
          <a:p>
            <a:pPr marL="0" indent="0">
              <a:buNone/>
            </a:pPr>
            <a:endParaRPr lang="en-US" b="1" dirty="0" smtClean="0"/>
          </a:p>
        </p:txBody>
      </p:sp>
      <p:sp>
        <p:nvSpPr>
          <p:cNvPr id="6" name="Slide Number Placeholder 5"/>
          <p:cNvSpPr>
            <a:spLocks noGrp="1"/>
          </p:cNvSpPr>
          <p:nvPr>
            <p:ph type="sldNum" sz="quarter" idx="12"/>
          </p:nvPr>
        </p:nvSpPr>
        <p:spPr/>
        <p:txBody>
          <a:bodyPr/>
          <a:lstStyle/>
          <a:p>
            <a:fld id="{B44E33C0-6818-4DC0-8794-12D48187BCBD}" type="slidenum">
              <a:rPr lang="en-US" smtClean="0"/>
              <a:t>5</a:t>
            </a:fld>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1" name="TextBox 10"/>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6833" y="275781"/>
            <a:ext cx="1016724" cy="1016724"/>
          </a:xfrm>
          <a:prstGeom prst="rect">
            <a:avLst/>
          </a:prstGeom>
        </p:spPr>
      </p:pic>
    </p:spTree>
    <p:extLst>
      <p:ext uri="{BB962C8B-B14F-4D97-AF65-F5344CB8AC3E}">
        <p14:creationId xmlns:p14="http://schemas.microsoft.com/office/powerpoint/2010/main" val="2478684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5330" y="123569"/>
            <a:ext cx="8913341" cy="6622622"/>
            <a:chOff x="115330" y="123569"/>
            <a:chExt cx="8913341" cy="6622622"/>
          </a:xfrm>
        </p:grpSpPr>
        <p:sp>
          <p:nvSpPr>
            <p:cNvPr id="9" name="Rectangle 8"/>
            <p:cNvSpPr/>
            <p:nvPr/>
          </p:nvSpPr>
          <p:spPr>
            <a:xfrm>
              <a:off x="189470" y="214184"/>
              <a:ext cx="8773298" cy="6441989"/>
            </a:xfrm>
            <a:prstGeom prst="rect">
              <a:avLst/>
            </a:prstGeom>
            <a:no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30" y="123569"/>
              <a:ext cx="8913341" cy="6622622"/>
            </a:xfrm>
            <a:prstGeom prst="rect">
              <a:avLst/>
            </a:prstGeom>
            <a:no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28650" y="365127"/>
            <a:ext cx="7886700" cy="700528"/>
          </a:xfrm>
        </p:spPr>
        <p:txBody>
          <a:bodyPr/>
          <a:lstStyle/>
          <a:p>
            <a:pPr algn="ctr"/>
            <a:r>
              <a:rPr lang="en-US" b="1" dirty="0" smtClean="0"/>
              <a:t>What is NFFE476?</a:t>
            </a:r>
            <a:endParaRPr lang="en-US" b="1" dirty="0"/>
          </a:p>
        </p:txBody>
      </p:sp>
      <p:sp>
        <p:nvSpPr>
          <p:cNvPr id="3" name="Content Placeholder 2"/>
          <p:cNvSpPr>
            <a:spLocks noGrp="1"/>
          </p:cNvSpPr>
          <p:nvPr>
            <p:ph idx="1"/>
          </p:nvPr>
        </p:nvSpPr>
        <p:spPr>
          <a:xfrm>
            <a:off x="620410" y="1259211"/>
            <a:ext cx="7886700" cy="4351338"/>
          </a:xfrm>
        </p:spPr>
        <p:txBody>
          <a:bodyPr/>
          <a:lstStyle/>
          <a:p>
            <a:r>
              <a:rPr lang="en-US" dirty="0" smtClean="0"/>
              <a:t>Your </a:t>
            </a:r>
            <a:r>
              <a:rPr lang="en-US" b="1" dirty="0" smtClean="0"/>
              <a:t>local</a:t>
            </a:r>
            <a:r>
              <a:rPr lang="en-US" dirty="0" smtClean="0"/>
              <a:t> labor union organization for professional employees</a:t>
            </a:r>
          </a:p>
          <a:p>
            <a:r>
              <a:rPr lang="en-US" dirty="0" smtClean="0"/>
              <a:t>Affiliated with the AFL-CIO</a:t>
            </a:r>
          </a:p>
          <a:p>
            <a:r>
              <a:rPr lang="en-US" dirty="0" smtClean="0"/>
              <a:t>We are CERDEC or CECOM employees, just like you</a:t>
            </a:r>
          </a:p>
          <a:p>
            <a:r>
              <a:rPr lang="en-US" dirty="0" smtClean="0"/>
              <a:t>We are your </a:t>
            </a:r>
            <a:r>
              <a:rPr lang="en-US" dirty="0"/>
              <a:t>exclusive </a:t>
            </a:r>
            <a:r>
              <a:rPr lang="en-US" dirty="0" smtClean="0"/>
              <a:t>representative to Management</a:t>
            </a:r>
          </a:p>
          <a:p>
            <a:r>
              <a:rPr lang="en-US" dirty="0" smtClean="0"/>
              <a:t>We spend our own time and some duty time</a:t>
            </a:r>
          </a:p>
          <a:p>
            <a:pPr lvl="1"/>
            <a:r>
              <a:rPr lang="en-US" dirty="0" smtClean="0"/>
              <a:t>Reviewing policies and procedures before they are implemented</a:t>
            </a:r>
          </a:p>
          <a:p>
            <a:pPr lvl="1"/>
            <a:r>
              <a:rPr lang="en-US" dirty="0" smtClean="0"/>
              <a:t>Proposing improvements and negotiating compromises</a:t>
            </a:r>
          </a:p>
          <a:p>
            <a:pPr lvl="1"/>
            <a:r>
              <a:rPr lang="en-US" dirty="0" smtClean="0"/>
              <a:t>Meeting with Management and advocating for employee concerns</a:t>
            </a:r>
          </a:p>
          <a:p>
            <a:pPr lvl="1"/>
            <a:r>
              <a:rPr lang="en-US" dirty="0" smtClean="0"/>
              <a:t>Handling individual and collective employee grievances</a:t>
            </a:r>
          </a:p>
          <a:p>
            <a:pPr lvl="1"/>
            <a:r>
              <a:rPr lang="en-US" dirty="0" smtClean="0"/>
              <a:t>Sharing workplace stories</a:t>
            </a:r>
          </a:p>
          <a:p>
            <a:r>
              <a:rPr lang="en-US" dirty="0" smtClean="0"/>
              <a:t>Our organization allows the work </a:t>
            </a:r>
            <a:r>
              <a:rPr lang="en-US" dirty="0"/>
              <a:t>of </a:t>
            </a:r>
            <a:r>
              <a:rPr lang="en-US" dirty="0" smtClean="0"/>
              <a:t>a few people to benefit everyone.  This is known as “Collective Bargaining”.</a:t>
            </a:r>
            <a:endParaRPr lang="en-US" dirty="0"/>
          </a:p>
          <a:p>
            <a:pPr lvl="1"/>
            <a:endParaRPr lang="en-US" dirty="0" smtClean="0"/>
          </a:p>
          <a:p>
            <a:pPr marL="0" indent="0">
              <a:buNone/>
            </a:pPr>
            <a:endParaRPr lang="en-US" dirty="0" smtClean="0"/>
          </a:p>
        </p:txBody>
      </p:sp>
      <p:sp>
        <p:nvSpPr>
          <p:cNvPr id="6" name="Slide Number Placeholder 5"/>
          <p:cNvSpPr>
            <a:spLocks noGrp="1"/>
          </p:cNvSpPr>
          <p:nvPr>
            <p:ph type="sldNum" sz="quarter" idx="12"/>
          </p:nvPr>
        </p:nvSpPr>
        <p:spPr/>
        <p:txBody>
          <a:bodyPr/>
          <a:lstStyle/>
          <a:p>
            <a:fld id="{B44E33C0-6818-4DC0-8794-12D48187BCBD}" type="slidenum">
              <a:rPr lang="en-US" smtClean="0"/>
              <a:t>6</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1" name="TextBox 10"/>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152" y="377948"/>
            <a:ext cx="1016724" cy="1016724"/>
          </a:xfrm>
          <a:prstGeom prst="rect">
            <a:avLst/>
          </a:prstGeom>
        </p:spPr>
      </p:pic>
    </p:spTree>
    <p:extLst>
      <p:ext uri="{BB962C8B-B14F-4D97-AF65-F5344CB8AC3E}">
        <p14:creationId xmlns:p14="http://schemas.microsoft.com/office/powerpoint/2010/main" val="3461235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5330" y="123569"/>
            <a:ext cx="8913341" cy="6622622"/>
            <a:chOff x="115330" y="123569"/>
            <a:chExt cx="8913341" cy="6622622"/>
          </a:xfrm>
        </p:grpSpPr>
        <p:sp>
          <p:nvSpPr>
            <p:cNvPr id="9" name="Rectangle 8"/>
            <p:cNvSpPr/>
            <p:nvPr/>
          </p:nvSpPr>
          <p:spPr>
            <a:xfrm>
              <a:off x="189470" y="214184"/>
              <a:ext cx="8773298" cy="6441989"/>
            </a:xfrm>
            <a:prstGeom prst="rect">
              <a:avLst/>
            </a:prstGeom>
            <a:no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30" y="123569"/>
              <a:ext cx="8913341" cy="6622622"/>
            </a:xfrm>
            <a:prstGeom prst="rect">
              <a:avLst/>
            </a:prstGeom>
            <a:no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28650" y="365126"/>
            <a:ext cx="7886700" cy="904873"/>
          </a:xfrm>
        </p:spPr>
        <p:txBody>
          <a:bodyPr>
            <a:normAutofit/>
          </a:bodyPr>
          <a:lstStyle/>
          <a:p>
            <a:pPr algn="ctr"/>
            <a:r>
              <a:rPr lang="en-US" b="1" dirty="0" smtClean="0"/>
              <a:t>Union Organization</a:t>
            </a:r>
            <a:br>
              <a:rPr lang="en-US" b="1" dirty="0" smtClean="0"/>
            </a:br>
            <a:r>
              <a:rPr lang="en-US" sz="2200" b="1" dirty="0" smtClean="0">
                <a:solidFill>
                  <a:srgbClr val="00B0F0"/>
                </a:solidFill>
              </a:rPr>
              <a:t>https://nffe.org</a:t>
            </a:r>
            <a:endParaRPr lang="en-US" sz="2200" b="1" dirty="0">
              <a:solidFill>
                <a:srgbClr val="00B0F0"/>
              </a:solidFill>
            </a:endParaRPr>
          </a:p>
        </p:txBody>
      </p:sp>
      <p:sp>
        <p:nvSpPr>
          <p:cNvPr id="3" name="Content Placeholder 2"/>
          <p:cNvSpPr>
            <a:spLocks noGrp="1"/>
          </p:cNvSpPr>
          <p:nvPr>
            <p:ph idx="1"/>
          </p:nvPr>
        </p:nvSpPr>
        <p:spPr>
          <a:xfrm>
            <a:off x="569610" y="1484927"/>
            <a:ext cx="7886700" cy="4721142"/>
          </a:xfrm>
        </p:spPr>
        <p:txBody>
          <a:bodyPr>
            <a:normAutofit/>
          </a:bodyPr>
          <a:lstStyle/>
          <a:p>
            <a:pPr marL="342900" lvl="1" indent="0">
              <a:buNone/>
            </a:pPr>
            <a:r>
              <a:rPr lang="en-US" dirty="0" smtClean="0"/>
              <a:t>National </a:t>
            </a:r>
            <a:r>
              <a:rPr lang="en-US" dirty="0"/>
              <a:t>Federation of Federal </a:t>
            </a:r>
            <a:r>
              <a:rPr lang="en-US" dirty="0" smtClean="0"/>
              <a:t>Employees: </a:t>
            </a:r>
            <a:r>
              <a:rPr lang="en-US" dirty="0"/>
              <a:t>is an American labor union which represents about 100,000 public employees in the federal government. NFFE has about 200 local unions, most of them agency-wide bargaining units</a:t>
            </a:r>
            <a:r>
              <a:rPr lang="en-US" dirty="0" smtClean="0"/>
              <a:t>.</a:t>
            </a:r>
          </a:p>
          <a:p>
            <a:pPr marL="342900" lvl="1" indent="0">
              <a:buNone/>
            </a:pPr>
            <a:endParaRPr lang="en-US" dirty="0"/>
          </a:p>
          <a:p>
            <a:pPr marL="342900" lvl="1" indent="0">
              <a:buNone/>
            </a:pPr>
            <a:r>
              <a:rPr lang="en-US" dirty="0" smtClean="0"/>
              <a:t>Members: 100,000</a:t>
            </a:r>
          </a:p>
          <a:p>
            <a:pPr marL="342900" lvl="1" indent="0">
              <a:buNone/>
            </a:pPr>
            <a:endParaRPr lang="en-US" dirty="0"/>
          </a:p>
          <a:p>
            <a:pPr marL="342900" lvl="1" indent="0">
              <a:buNone/>
            </a:pPr>
            <a:r>
              <a:rPr lang="en-US" dirty="0" smtClean="0"/>
              <a:t>Office Location: Washington DC</a:t>
            </a:r>
          </a:p>
          <a:p>
            <a:pPr marL="342900" lvl="1" indent="0">
              <a:buNone/>
            </a:pPr>
            <a:endParaRPr lang="en-US" dirty="0"/>
          </a:p>
          <a:p>
            <a:pPr marL="342900" lvl="1" indent="0">
              <a:buNone/>
            </a:pPr>
            <a:r>
              <a:rPr lang="en-US" dirty="0" smtClean="0"/>
              <a:t>Founded: 17 September 1917</a:t>
            </a:r>
          </a:p>
          <a:p>
            <a:pPr marL="342900" lvl="1" indent="0">
              <a:buNone/>
            </a:pPr>
            <a:endParaRPr lang="en-US" dirty="0"/>
          </a:p>
          <a:p>
            <a:pPr marL="342900" lvl="1" indent="0">
              <a:buNone/>
            </a:pPr>
            <a:r>
              <a:rPr lang="en-US" b="1" dirty="0">
                <a:hlinkClick r:id="rId3"/>
              </a:rPr>
              <a:t>Affiliations</a:t>
            </a:r>
            <a:r>
              <a:rPr lang="en-US" b="1" dirty="0"/>
              <a:t>: </a:t>
            </a:r>
            <a:r>
              <a:rPr lang="en-US" u="sng" dirty="0">
                <a:hlinkClick r:id="rId4"/>
              </a:rPr>
              <a:t>International Association of Machinists and Aerospace Workers</a:t>
            </a:r>
            <a:r>
              <a:rPr lang="en-US" dirty="0"/>
              <a:t>, </a:t>
            </a:r>
            <a:r>
              <a:rPr lang="en-US" dirty="0">
                <a:hlinkClick r:id="rId5"/>
              </a:rPr>
              <a:t>AFL–CIO</a:t>
            </a:r>
            <a:endParaRPr lang="en-US" dirty="0" smtClean="0"/>
          </a:p>
          <a:p>
            <a:pPr marL="342900" lvl="1" indent="0">
              <a:buNone/>
            </a:pPr>
            <a:endParaRPr lang="en-US" dirty="0" smtClean="0"/>
          </a:p>
        </p:txBody>
      </p:sp>
      <p:sp>
        <p:nvSpPr>
          <p:cNvPr id="6" name="Slide Number Placeholder 5"/>
          <p:cNvSpPr>
            <a:spLocks noGrp="1"/>
          </p:cNvSpPr>
          <p:nvPr>
            <p:ph type="sldNum" sz="quarter" idx="12"/>
          </p:nvPr>
        </p:nvSpPr>
        <p:spPr/>
        <p:txBody>
          <a:bodyPr/>
          <a:lstStyle/>
          <a:p>
            <a:fld id="{B44E33C0-6818-4DC0-8794-12D48187BCBD}" type="slidenum">
              <a:rPr lang="en-US" smtClean="0"/>
              <a:t>7</a:t>
            </a:fld>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1" name="TextBox 10"/>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1637" y="305733"/>
            <a:ext cx="1016724" cy="1016724"/>
          </a:xfrm>
          <a:prstGeom prst="rect">
            <a:avLst/>
          </a:prstGeom>
        </p:spPr>
      </p:pic>
    </p:spTree>
    <p:extLst>
      <p:ext uri="{BB962C8B-B14F-4D97-AF65-F5344CB8AC3E}">
        <p14:creationId xmlns:p14="http://schemas.microsoft.com/office/powerpoint/2010/main" val="3667280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5330" y="123569"/>
            <a:ext cx="8913341" cy="6622622"/>
            <a:chOff x="115330" y="123569"/>
            <a:chExt cx="8913341" cy="6622622"/>
          </a:xfrm>
        </p:grpSpPr>
        <p:sp>
          <p:nvSpPr>
            <p:cNvPr id="9" name="Rectangle 8"/>
            <p:cNvSpPr/>
            <p:nvPr/>
          </p:nvSpPr>
          <p:spPr>
            <a:xfrm>
              <a:off x="189470" y="214184"/>
              <a:ext cx="8773298" cy="6441989"/>
            </a:xfrm>
            <a:prstGeom prst="rect">
              <a:avLst/>
            </a:prstGeom>
            <a:no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30" y="123569"/>
              <a:ext cx="8913341" cy="6622622"/>
            </a:xfrm>
            <a:prstGeom prst="rect">
              <a:avLst/>
            </a:prstGeom>
            <a:no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28650" y="365127"/>
            <a:ext cx="7886700" cy="748654"/>
          </a:xfrm>
        </p:spPr>
        <p:txBody>
          <a:bodyPr/>
          <a:lstStyle/>
          <a:p>
            <a:pPr algn="ctr"/>
            <a:r>
              <a:rPr lang="en-US" b="1" dirty="0" smtClean="0"/>
              <a:t>Who Does NFFE-476 Represent</a:t>
            </a:r>
            <a:endParaRPr lang="en-US" b="1" dirty="0"/>
          </a:p>
        </p:txBody>
      </p:sp>
      <p:sp>
        <p:nvSpPr>
          <p:cNvPr id="3" name="Content Placeholder 2"/>
          <p:cNvSpPr>
            <a:spLocks noGrp="1"/>
          </p:cNvSpPr>
          <p:nvPr>
            <p:ph idx="1"/>
          </p:nvPr>
        </p:nvSpPr>
        <p:spPr>
          <a:xfrm>
            <a:off x="443298" y="1472739"/>
            <a:ext cx="7886700" cy="4721142"/>
          </a:xfrm>
        </p:spPr>
        <p:txBody>
          <a:bodyPr>
            <a:normAutofit/>
          </a:bodyPr>
          <a:lstStyle/>
          <a:p>
            <a:pPr marL="342900" lvl="1" indent="0">
              <a:buNone/>
            </a:pPr>
            <a:r>
              <a:rPr lang="en-US" dirty="0" smtClean="0"/>
              <a:t>Professional Disciplines:</a:t>
            </a:r>
          </a:p>
          <a:p>
            <a:pPr marL="342900" lvl="1" indent="0">
              <a:buNone/>
            </a:pPr>
            <a:endParaRPr lang="en-US" dirty="0" smtClean="0"/>
          </a:p>
          <a:p>
            <a:pPr lvl="1"/>
            <a:r>
              <a:rPr lang="en-US" dirty="0" smtClean="0"/>
              <a:t>Technical Pay Pool:  0801, 0803, 0830, 0850,0854, 0855, 0893, 0896, 1306, 1310, 1550</a:t>
            </a:r>
          </a:p>
          <a:p>
            <a:pPr lvl="1"/>
            <a:r>
              <a:rPr lang="en-US" dirty="0" smtClean="0"/>
              <a:t>Business Pay Pool: 0170, 0510, 0511, 0905, 1101, 1222, 1515</a:t>
            </a:r>
          </a:p>
          <a:p>
            <a:pPr lvl="1"/>
            <a:r>
              <a:rPr lang="en-US" dirty="0" smtClean="0"/>
              <a:t>Trainee Pay Pool: 0599, 0899, 1599</a:t>
            </a:r>
          </a:p>
          <a:p>
            <a:pPr marL="342900" lvl="1" indent="0">
              <a:buNone/>
            </a:pPr>
            <a:endParaRPr lang="en-US" dirty="0" smtClean="0"/>
          </a:p>
        </p:txBody>
      </p:sp>
      <p:sp>
        <p:nvSpPr>
          <p:cNvPr id="6" name="Slide Number Placeholder 5"/>
          <p:cNvSpPr>
            <a:spLocks noGrp="1"/>
          </p:cNvSpPr>
          <p:nvPr>
            <p:ph type="sldNum" sz="quarter" idx="12"/>
          </p:nvPr>
        </p:nvSpPr>
        <p:spPr/>
        <p:txBody>
          <a:bodyPr/>
          <a:lstStyle/>
          <a:p>
            <a:fld id="{B44E33C0-6818-4DC0-8794-12D48187BCBD}" type="slidenum">
              <a:rPr lang="en-US" smtClean="0"/>
              <a:t>8</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1" name="TextBox 10"/>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1636" y="327288"/>
            <a:ext cx="1016724" cy="1016724"/>
          </a:xfrm>
          <a:prstGeom prst="rect">
            <a:avLst/>
          </a:prstGeom>
        </p:spPr>
      </p:pic>
    </p:spTree>
    <p:extLst>
      <p:ext uri="{BB962C8B-B14F-4D97-AF65-F5344CB8AC3E}">
        <p14:creationId xmlns:p14="http://schemas.microsoft.com/office/powerpoint/2010/main" val="281740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808" y="1749344"/>
            <a:ext cx="4187738" cy="2093869"/>
          </a:xfrm>
          <a:prstGeom prst="rect">
            <a:avLst/>
          </a:prstGeom>
        </p:spPr>
      </p:pic>
      <p:grpSp>
        <p:nvGrpSpPr>
          <p:cNvPr id="7" name="Group 6"/>
          <p:cNvGrpSpPr/>
          <p:nvPr/>
        </p:nvGrpSpPr>
        <p:grpSpPr>
          <a:xfrm>
            <a:off x="115330" y="123569"/>
            <a:ext cx="8913341" cy="6622622"/>
            <a:chOff x="115330" y="123569"/>
            <a:chExt cx="8913341" cy="6622622"/>
          </a:xfrm>
        </p:grpSpPr>
        <p:sp>
          <p:nvSpPr>
            <p:cNvPr id="9" name="Rectangle 8"/>
            <p:cNvSpPr/>
            <p:nvPr/>
          </p:nvSpPr>
          <p:spPr>
            <a:xfrm>
              <a:off x="189470" y="214184"/>
              <a:ext cx="8773298" cy="6441989"/>
            </a:xfrm>
            <a:prstGeom prst="rect">
              <a:avLst/>
            </a:prstGeom>
            <a:noFill/>
            <a:ln w="8890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330" y="123569"/>
              <a:ext cx="8913341" cy="6622622"/>
            </a:xfrm>
            <a:prstGeom prst="rect">
              <a:avLst/>
            </a:prstGeom>
            <a:noFill/>
            <a:ln w="88900">
              <a:solidFill>
                <a:srgbClr val="00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87324" y="282529"/>
            <a:ext cx="7886700" cy="748654"/>
          </a:xfrm>
        </p:spPr>
        <p:txBody>
          <a:bodyPr>
            <a:normAutofit fontScale="90000"/>
          </a:bodyPr>
          <a:lstStyle/>
          <a:p>
            <a:pPr algn="ctr"/>
            <a:r>
              <a:rPr lang="en-US" b="1" dirty="0" smtClean="0"/>
              <a:t>IAM/NFFE Benefits</a:t>
            </a:r>
            <a:br>
              <a:rPr lang="en-US" b="1" dirty="0" smtClean="0"/>
            </a:br>
            <a:r>
              <a:rPr lang="en-US" sz="2200" b="1" dirty="0" smtClean="0">
                <a:solidFill>
                  <a:srgbClr val="00B0F0"/>
                </a:solidFill>
              </a:rPr>
              <a:t>https://UnionPlus.org</a:t>
            </a:r>
            <a:endParaRPr lang="en-US" sz="2200" b="1" dirty="0">
              <a:solidFill>
                <a:srgbClr val="00B0F0"/>
              </a:solidFill>
            </a:endParaRPr>
          </a:p>
        </p:txBody>
      </p:sp>
      <p:sp>
        <p:nvSpPr>
          <p:cNvPr id="3" name="Content Placeholder 2"/>
          <p:cNvSpPr>
            <a:spLocks noGrp="1"/>
          </p:cNvSpPr>
          <p:nvPr>
            <p:ph idx="1"/>
          </p:nvPr>
        </p:nvSpPr>
        <p:spPr>
          <a:xfrm>
            <a:off x="327578" y="1393414"/>
            <a:ext cx="5295703" cy="4721142"/>
          </a:xfrm>
        </p:spPr>
        <p:txBody>
          <a:bodyPr>
            <a:normAutofit/>
          </a:bodyPr>
          <a:lstStyle/>
          <a:p>
            <a:pPr lvl="1"/>
            <a:r>
              <a:rPr lang="en-US" b="1" dirty="0" smtClean="0"/>
              <a:t>Free College</a:t>
            </a:r>
          </a:p>
          <a:p>
            <a:pPr lvl="1"/>
            <a:r>
              <a:rPr lang="en-US" b="1" dirty="0" smtClean="0"/>
              <a:t>Machinist (W3) Training Facility</a:t>
            </a:r>
          </a:p>
          <a:p>
            <a:pPr lvl="1"/>
            <a:r>
              <a:rPr lang="en-US" b="1" dirty="0" smtClean="0"/>
              <a:t>Scholarships</a:t>
            </a:r>
          </a:p>
          <a:p>
            <a:pPr lvl="1"/>
            <a:r>
              <a:rPr lang="en-US" b="1" dirty="0" smtClean="0"/>
              <a:t>Mortgage Refinancing</a:t>
            </a:r>
          </a:p>
          <a:p>
            <a:pPr lvl="1"/>
            <a:r>
              <a:rPr lang="en-US" b="1" dirty="0" smtClean="0"/>
              <a:t>Financial Counseling</a:t>
            </a:r>
          </a:p>
          <a:p>
            <a:pPr lvl="1"/>
            <a:r>
              <a:rPr lang="en-US" b="1" dirty="0" smtClean="0"/>
              <a:t>Auto Discounts</a:t>
            </a:r>
          </a:p>
          <a:p>
            <a:pPr lvl="1"/>
            <a:r>
              <a:rPr lang="en-US" b="1" dirty="0" smtClean="0"/>
              <a:t>Travel and Vacation Discounts</a:t>
            </a:r>
          </a:p>
          <a:p>
            <a:pPr lvl="1"/>
            <a:r>
              <a:rPr lang="en-US" b="1" dirty="0" smtClean="0"/>
              <a:t>Entertainment Discounts</a:t>
            </a:r>
          </a:p>
          <a:p>
            <a:pPr lvl="1"/>
            <a:r>
              <a:rPr lang="en-US" b="1" dirty="0" err="1" smtClean="0"/>
              <a:t>Geico</a:t>
            </a:r>
            <a:r>
              <a:rPr lang="en-US" b="1" dirty="0" smtClean="0"/>
              <a:t> Discounts</a:t>
            </a:r>
          </a:p>
          <a:p>
            <a:pPr lvl="1"/>
            <a:r>
              <a:rPr lang="en-US" b="1" dirty="0" smtClean="0"/>
              <a:t>Workers Compensation Legal Representation</a:t>
            </a:r>
          </a:p>
          <a:p>
            <a:pPr lvl="1"/>
            <a:r>
              <a:rPr lang="en-US" b="1" dirty="0" smtClean="0"/>
              <a:t>Supplemental Insurance Plans</a:t>
            </a:r>
          </a:p>
          <a:p>
            <a:pPr lvl="1"/>
            <a:r>
              <a:rPr lang="en-US" b="1" dirty="0" smtClean="0"/>
              <a:t>Disability Retirement</a:t>
            </a:r>
          </a:p>
          <a:p>
            <a:pPr marL="342900" lvl="1" indent="0">
              <a:buNone/>
            </a:pPr>
            <a:endParaRPr lang="en-US" dirty="0" smtClean="0"/>
          </a:p>
        </p:txBody>
      </p:sp>
      <p:sp>
        <p:nvSpPr>
          <p:cNvPr id="6" name="Slide Number Placeholder 5"/>
          <p:cNvSpPr>
            <a:spLocks noGrp="1"/>
          </p:cNvSpPr>
          <p:nvPr>
            <p:ph type="sldNum" sz="quarter" idx="12"/>
          </p:nvPr>
        </p:nvSpPr>
        <p:spPr/>
        <p:txBody>
          <a:bodyPr/>
          <a:lstStyle/>
          <a:p>
            <a:fld id="{B44E33C0-6818-4DC0-8794-12D48187BCBD}" type="slidenum">
              <a:rPr lang="en-US" smtClean="0"/>
              <a:t>9</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457" y="6159863"/>
            <a:ext cx="1611085" cy="698137"/>
          </a:xfrm>
          <a:prstGeom prst="rect">
            <a:avLst/>
          </a:prstGeom>
        </p:spPr>
      </p:pic>
      <p:sp>
        <p:nvSpPr>
          <p:cNvPr id="11" name="TextBox 10"/>
          <p:cNvSpPr txBox="1"/>
          <p:nvPr/>
        </p:nvSpPr>
        <p:spPr>
          <a:xfrm>
            <a:off x="4155988" y="6668090"/>
            <a:ext cx="815545" cy="246221"/>
          </a:xfrm>
          <a:prstGeom prst="rect">
            <a:avLst/>
          </a:prstGeom>
          <a:noFill/>
        </p:spPr>
        <p:txBody>
          <a:bodyPr wrap="square" rtlCol="0">
            <a:spAutoFit/>
          </a:bodyPr>
          <a:lstStyle/>
          <a:p>
            <a:pPr algn="ctr"/>
            <a:r>
              <a:rPr lang="en-US" sz="1000" b="1" dirty="0" smtClean="0">
                <a:solidFill>
                  <a:srgbClr val="005A9C"/>
                </a:solidFill>
                <a:latin typeface="Arial" panose="020B0604020202020204" pitchFamily="34" charset="0"/>
                <a:cs typeface="Arial" panose="020B0604020202020204" pitchFamily="34" charset="0"/>
              </a:rPr>
              <a:t>Local 476</a:t>
            </a:r>
            <a:endParaRPr lang="en-US" sz="1000" b="1" dirty="0">
              <a:solidFill>
                <a:srgbClr val="005A9C"/>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4329" y="307244"/>
            <a:ext cx="1016724" cy="1016724"/>
          </a:xfrm>
          <a:prstGeom prst="rect">
            <a:avLst/>
          </a:prstGeom>
        </p:spPr>
      </p:pic>
    </p:spTree>
    <p:extLst>
      <p:ext uri="{BB962C8B-B14F-4D97-AF65-F5344CB8AC3E}">
        <p14:creationId xmlns:p14="http://schemas.microsoft.com/office/powerpoint/2010/main" val="3649910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7093</TotalTime>
  <Words>1078</Words>
  <Application>Microsoft Office PowerPoint</Application>
  <PresentationFormat>On-screen Show (4:3)</PresentationFormat>
  <Paragraphs>184</Paragraphs>
  <Slides>12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Calibri Light</vt:lpstr>
      <vt:lpstr>Office Theme</vt:lpstr>
      <vt:lpstr>Presentation</vt:lpstr>
      <vt:lpstr>National Federation of Federal Employees Local 476 (NFFE476) New Employee Briefing</vt:lpstr>
      <vt:lpstr>Federal Civil Servants are Special</vt:lpstr>
      <vt:lpstr>Management’s Role</vt:lpstr>
      <vt:lpstr>Union’s Role</vt:lpstr>
      <vt:lpstr>Your Rights Weingarten Rights - Garrity and Kalkines Warnings </vt:lpstr>
      <vt:lpstr>What is NFFE476?</vt:lpstr>
      <vt:lpstr>Union Organization https://nffe.org</vt:lpstr>
      <vt:lpstr>Who Does NFFE-476 Represent</vt:lpstr>
      <vt:lpstr>IAM/NFFE Benefits https://UnionPlus.org</vt:lpstr>
      <vt:lpstr>What we are doing now https://nffe476.org</vt:lpstr>
      <vt:lpstr>How to contact us</vt:lpstr>
      <vt:lpstr>How to get involved</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dc:title>
  <dc:creator>Angioletti, Thomas C CIV USA AMC</dc:creator>
  <cp:lastModifiedBy>Angioletti, Thomas C CIV</cp:lastModifiedBy>
  <cp:revision>106</cp:revision>
  <cp:lastPrinted>2017-04-05T17:14:19Z</cp:lastPrinted>
  <dcterms:created xsi:type="dcterms:W3CDTF">2017-03-18T21:14:17Z</dcterms:created>
  <dcterms:modified xsi:type="dcterms:W3CDTF">2021-03-31T22:12:45Z</dcterms:modified>
</cp:coreProperties>
</file>